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77" r:id="rId5"/>
    <p:sldId id="258" r:id="rId6"/>
    <p:sldId id="275" r:id="rId7"/>
    <p:sldId id="259" r:id="rId8"/>
    <p:sldId id="260" r:id="rId9"/>
    <p:sldId id="261" r:id="rId10"/>
    <p:sldId id="266" r:id="rId11"/>
    <p:sldId id="262" r:id="rId12"/>
    <p:sldId id="264" r:id="rId13"/>
    <p:sldId id="265" r:id="rId14"/>
    <p:sldId id="268" r:id="rId15"/>
    <p:sldId id="276" r:id="rId16"/>
    <p:sldId id="278" r:id="rId17"/>
    <p:sldId id="280" r:id="rId18"/>
    <p:sldId id="279" r:id="rId19"/>
    <p:sldId id="281" r:id="rId20"/>
    <p:sldId id="282" r:id="rId21"/>
    <p:sldId id="272" r:id="rId22"/>
    <p:sldId id="273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36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0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3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7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3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0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58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0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59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99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0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60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40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13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5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9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9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9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3B5A-2EC0-4B96-8758-183F7BA4DFA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4E78-5265-4D65-81CC-393D68CB0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7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33B5A-2EC0-4B96-8758-183F7BA4DFA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4E78-5265-4D65-81CC-393D68CB0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0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33B5A-2EC0-4B96-8758-183F7BA4DF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4E78-5265-4D65-81CC-393D68CB02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7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microsoft.com/office/2007/relationships/hdphoto" Target="../media/hdphoto3.wdp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661810"/>
            <a:ext cx="6275294" cy="35433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1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زيرنظر خيريه «انجمن حمايت از بيماران و بيمارستان روانپزشكي ايران»</a:t>
            </a:r>
            <a:endParaRPr lang="en-US" sz="1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2" y="2954864"/>
            <a:ext cx="4346222" cy="3259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entagon 4"/>
          <p:cNvSpPr/>
          <p:nvPr/>
        </p:nvSpPr>
        <p:spPr>
          <a:xfrm flipH="1">
            <a:off x="4831644" y="1473902"/>
            <a:ext cx="7360354" cy="3256142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76709" y="676696"/>
            <a:ext cx="6615289" cy="3568557"/>
          </a:xfrm>
        </p:spPr>
        <p:txBody>
          <a:bodyPr>
            <a:normAutofit/>
          </a:bodyPr>
          <a:lstStyle/>
          <a:p>
            <a:pPr rtl="1"/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cs typeface="B Elham" panose="00000400000000000000" pitchFamily="2" charset="-78"/>
              </a:rPr>
              <a:t>معرفي</a:t>
            </a:r>
            <a:r>
              <a:rPr lang="fa-IR" sz="4000" dirty="0" smtClean="0">
                <a:solidFill>
                  <a:schemeClr val="accent2">
                    <a:lumMod val="75000"/>
                  </a:schemeClr>
                </a:solidFill>
                <a:cs typeface="B Elham" panose="00000400000000000000" pitchFamily="2" charset="-78"/>
              </a:rPr>
              <a:t> </a:t>
            </a:r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Elham" panose="00000400000000000000" pitchFamily="2" charset="-78"/>
              </a:rPr>
              <a:t/>
            </a:r>
            <a:b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Elham" panose="00000400000000000000" pitchFamily="2" charset="-78"/>
              </a:rPr>
            </a:br>
            <a:r>
              <a:rPr lang="fa-IR" sz="4800" dirty="0" smtClean="0">
                <a:solidFill>
                  <a:schemeClr val="accent6">
                    <a:lumMod val="75000"/>
                  </a:schemeClr>
                </a:solidFill>
                <a:cs typeface="B Elham" panose="00000400000000000000" pitchFamily="2" charset="-78"/>
              </a:rPr>
              <a:t>خدمات </a:t>
            </a:r>
            <a:r>
              <a:rPr lang="fa-IR" sz="4800" dirty="0" smtClean="0">
                <a:solidFill>
                  <a:schemeClr val="accent6">
                    <a:lumMod val="75000"/>
                  </a:schemeClr>
                </a:solidFill>
                <a:cs typeface="B Elham" panose="00000400000000000000" pitchFamily="2" charset="-78"/>
              </a:rPr>
              <a:t>كاردرماني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Elham" panose="00000400000000000000" pitchFamily="2" charset="-78"/>
              </a:rPr>
              <a:t/>
            </a:r>
            <a:br>
              <a:rPr lang="fa-IR" dirty="0" smtClean="0">
                <a:solidFill>
                  <a:schemeClr val="accent6">
                    <a:lumMod val="75000"/>
                  </a:schemeClr>
                </a:solidFill>
                <a:cs typeface="B Elham" panose="00000400000000000000" pitchFamily="2" charset="-78"/>
              </a:rPr>
            </a:b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Elham" panose="00000400000000000000" pitchFamily="2" charset="-78"/>
              </a:rPr>
              <a:t>مركز روزانه توانبخشي اَبر</a:t>
            </a:r>
            <a:r>
              <a:rPr lang="fa-IR" dirty="0" smtClean="0">
                <a:cs typeface="B Elham" panose="00000400000000000000" pitchFamily="2" charset="-78"/>
              </a:rPr>
              <a:t/>
            </a:r>
            <a:br>
              <a:rPr lang="fa-IR" dirty="0" smtClean="0">
                <a:cs typeface="B Elham" panose="00000400000000000000" pitchFamily="2" charset="-78"/>
              </a:rPr>
            </a:b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cs typeface="B Elham" panose="00000400000000000000" pitchFamily="2" charset="-78"/>
              </a:rPr>
              <a:t>مركز آموزشي درماني روانپزشكي ايران</a:t>
            </a:r>
            <a:endParaRPr lang="en-US" sz="3200" dirty="0">
              <a:solidFill>
                <a:schemeClr val="accent2">
                  <a:lumMod val="75000"/>
                </a:schemeClr>
              </a:solidFill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03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387" y="161335"/>
            <a:ext cx="6290733" cy="1325563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Koodak Mazar" pitchFamily="2" charset="-78"/>
              </a:rPr>
              <a:t>کلاس‌های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Koodak Mazar" pitchFamily="2" charset="-78"/>
              </a:rPr>
              <a:t>آموزش مهارت‌های روزمره زندگی </a:t>
            </a:r>
            <a:r>
              <a:rPr lang="ar-SA" sz="2400" dirty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Koodak Mazar" pitchFamily="2" charset="-78"/>
              </a:rPr>
              <a:t>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Koodak Mazar" pitchFamily="2" charset="-78"/>
              </a:rPr>
              <a:t>ADL</a:t>
            </a:r>
            <a:r>
              <a:rPr lang="ar-SA" sz="2400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Koodak Mazar" pitchFamily="2" charset="-78"/>
              </a:rPr>
              <a:t>)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Koodak Mazar" pitchFamily="2" charset="-78"/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Koodak Mazar" pitchFamily="2" charset="-78"/>
              </a:rPr>
              <a:t>Activity Daily of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Koodak Mazar" pitchFamily="2" charset="-78"/>
              </a:rPr>
              <a:t>Living </a:t>
            </a:r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Koodak Mazar" pitchFamily="2" charset="-78"/>
              </a:rPr>
              <a:t> 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P Yekan black" panose="02000503030000020004" pitchFamily="2" charset="-78"/>
              <a:cs typeface="Koodak Ma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86" y="1560470"/>
            <a:ext cx="9917936" cy="934144"/>
          </a:xfrm>
        </p:spPr>
        <p:txBody>
          <a:bodyPr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در </a:t>
            </a:r>
            <a:r>
              <a:rPr lang="fa-IR" sz="2000" dirty="0">
                <a:cs typeface="B Nazanin" panose="00000400000000000000" pitchFamily="2" charset="-78"/>
              </a:rPr>
              <a:t>این کلاس‌ها، مهارت‌های عملکردی روزانه </a:t>
            </a:r>
            <a:r>
              <a:rPr lang="fa-IR" sz="2000" dirty="0" smtClean="0">
                <a:cs typeface="B Nazanin" panose="00000400000000000000" pitchFamily="2" charset="-78"/>
              </a:rPr>
              <a:t>فرد </a:t>
            </a:r>
            <a:r>
              <a:rPr lang="fa-IR" sz="2000" dirty="0">
                <a:cs typeface="B Nazanin" panose="00000400000000000000" pitchFamily="2" charset="-78"/>
              </a:rPr>
              <a:t>در ابتدا مورد ارزیابی قرار گرفته </a:t>
            </a:r>
            <a:r>
              <a:rPr lang="fa-IR" sz="2000" dirty="0" smtClean="0">
                <a:cs typeface="B Nazanin" panose="00000400000000000000" pitchFamily="2" charset="-78"/>
              </a:rPr>
              <a:t>و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بعد </a:t>
            </a:r>
            <a:r>
              <a:rPr lang="fa-IR" sz="2000" dirty="0">
                <a:cs typeface="B Nazanin" panose="00000400000000000000" pitchFamily="2" charset="-78"/>
              </a:rPr>
              <a:t>از تعیین حوزه آسیب‌دیده‌ی عملکردی، مورد مداخلۀ اصلاحی قرار می‌گیرد. </a:t>
            </a:r>
            <a:r>
              <a:rPr lang="fa-IR" sz="2000" dirty="0" smtClean="0">
                <a:cs typeface="B Nazanin" panose="00000400000000000000" pitchFamily="2" charset="-78"/>
              </a:rPr>
              <a:t>آموزش </a:t>
            </a:r>
            <a:r>
              <a:rPr lang="fa-IR" sz="2000" dirty="0">
                <a:cs typeface="B Nazanin" panose="00000400000000000000" pitchFamily="2" charset="-78"/>
              </a:rPr>
              <a:t>در این کلاس‌ها شامل موارد زیر است</a:t>
            </a:r>
            <a:r>
              <a:rPr lang="fa-IR" sz="2000" dirty="0" smtClean="0">
                <a:cs typeface="B Nazanin" panose="00000400000000000000" pitchFamily="2" charset="-78"/>
              </a:rPr>
              <a:t>: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5099" y="2984812"/>
            <a:ext cx="3872728" cy="1203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50000"/>
              </a:lnSpc>
            </a:pPr>
            <a:r>
              <a:rPr lang="fa-IR" sz="1600" b="1" dirty="0" smtClean="0">
                <a:cs typeface="B Nazanin" panose="00000400000000000000" pitchFamily="2" charset="-78"/>
              </a:rPr>
              <a:t>1- آموزش </a:t>
            </a:r>
            <a:r>
              <a:rPr lang="fa-IR" sz="1600" b="1" dirty="0">
                <a:cs typeface="B Nazanin" panose="00000400000000000000" pitchFamily="2" charset="-78"/>
              </a:rPr>
              <a:t>و بازتوانی مراقبت‌های بهداشت فردی مانند مسواک زدن، حمام کردن، دستشویی رفتن و .... </a:t>
            </a:r>
            <a:endParaRPr lang="fa-IR" sz="1600" b="1" dirty="0" smtClean="0">
              <a:cs typeface="B Nazanin" panose="00000400000000000000" pitchFamily="2" charset="-78"/>
            </a:endParaRPr>
          </a:p>
          <a:p>
            <a:pPr lvl="0" algn="justLow" rtl="1">
              <a:lnSpc>
                <a:spcPct val="150000"/>
              </a:lnSpc>
            </a:pP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557" y="2632225"/>
            <a:ext cx="380111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50000"/>
              </a:lnSpc>
            </a:pPr>
            <a:r>
              <a:rPr lang="fa-IR" sz="1600" b="1" dirty="0" smtClean="0">
                <a:cs typeface="B Nazanin" panose="00000400000000000000" pitchFamily="2" charset="-78"/>
              </a:rPr>
              <a:t>2- آموزش </a:t>
            </a:r>
            <a:r>
              <a:rPr lang="fa-IR" sz="1600" b="1" dirty="0">
                <a:cs typeface="B Nazanin" panose="00000400000000000000" pitchFamily="2" charset="-78"/>
              </a:rPr>
              <a:t>و بازتوانی مهارت‌های نقل و انتقال فرد برای حضور مستقل در جامعه شامل نحوه استفاده از وسایل نقلیه عمومی، بازتوانی مهارت رانندگی مستقل، نقشه‌خوانی الکترونیک و </a:t>
            </a:r>
            <a:r>
              <a:rPr lang="fa-IR" sz="1600" b="1" dirty="0" smtClean="0">
                <a:cs typeface="B Nazanin" panose="00000400000000000000" pitchFamily="2" charset="-78"/>
              </a:rPr>
              <a:t>...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9" t="519" r="59744" b="78655"/>
          <a:stretch/>
        </p:blipFill>
        <p:spPr>
          <a:xfrm>
            <a:off x="4439653" y="4677398"/>
            <a:ext cx="1106905" cy="10708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9" t="31585" r="47165" b="38798"/>
          <a:stretch/>
        </p:blipFill>
        <p:spPr>
          <a:xfrm>
            <a:off x="9938744" y="2736056"/>
            <a:ext cx="1415054" cy="13764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730883" y="4677398"/>
            <a:ext cx="350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2- آموزش و بازتوانی نحوه مراقبت از وسایل شخصی و کمکی مانند عینک، سمعک، دفترچه بیمه، داروهای شخصی و ...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4602" y="4543422"/>
            <a:ext cx="36910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3- آموزش و بازتوانی مهارت‌های روزمره مانند آشپزی کردن، شستن لباس، اتو کردن، واکس زدن، نظافت منزل و …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1" t="30001" r="-547" b="37379"/>
          <a:stretch/>
        </p:blipFill>
        <p:spPr>
          <a:xfrm>
            <a:off x="4561848" y="2829095"/>
            <a:ext cx="1002436" cy="11903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8" t="753" r="7985" b="78421"/>
          <a:stretch/>
        </p:blipFill>
        <p:spPr>
          <a:xfrm>
            <a:off x="10246893" y="4677398"/>
            <a:ext cx="1106905" cy="10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490" y="1029651"/>
            <a:ext cx="7962902" cy="1325563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کلاس‌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فعالیت‌های 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هدفمند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 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با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استفاده از </a:t>
            </a:r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هنردرمانی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P Yekan black" panose="02000503030000020004" pitchFamily="2" charset="-78"/>
              <a:cs typeface="AP Yekan black" panose="02000503030000020004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47" y="2437858"/>
            <a:ext cx="6988629" cy="3653332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70000"/>
              </a:lnSpc>
              <a:buNone/>
            </a:pPr>
            <a:r>
              <a:rPr lang="ar-SA" sz="1800" b="1" dirty="0" smtClean="0">
                <a:cs typeface="B Nazanin" panose="00000400000000000000" pitchFamily="2" charset="-78"/>
              </a:rPr>
              <a:t>هنر </a:t>
            </a:r>
            <a:r>
              <a:rPr lang="ar-SA" sz="1800" b="1" dirty="0">
                <a:cs typeface="B Nazanin" panose="00000400000000000000" pitchFamily="2" charset="-78"/>
              </a:rPr>
              <a:t>درمانی به معنی انجام فعالیت‌های خلاق با استفاده از مواد و روش‌های هنریِ دیداری و شنیداری با رویکرد درمانی است</a:t>
            </a:r>
            <a:r>
              <a:rPr lang="ar-SA" sz="1800" b="1" dirty="0" smtClean="0">
                <a:cs typeface="B Nazanin" panose="00000400000000000000" pitchFamily="2" charset="-78"/>
              </a:rPr>
              <a:t>.</a:t>
            </a:r>
            <a:r>
              <a:rPr lang="fa-IR" sz="1800" b="1" dirty="0" smtClean="0">
                <a:cs typeface="B Nazanin" panose="00000400000000000000" pitchFamily="2" charset="-78"/>
              </a:rPr>
              <a:t> </a:t>
            </a:r>
          </a:p>
          <a:p>
            <a:pPr marL="0" indent="0" algn="r" rtl="1">
              <a:lnSpc>
                <a:spcPct val="170000"/>
              </a:lnSpc>
              <a:buNone/>
            </a:pPr>
            <a:r>
              <a:rPr lang="fa-IR" sz="1800" b="1" dirty="0">
                <a:cs typeface="B Nazanin" panose="00000400000000000000" pitchFamily="2" charset="-78"/>
              </a:rPr>
              <a:t> </a:t>
            </a:r>
            <a:r>
              <a:rPr lang="ar-SA" sz="1800" b="1" dirty="0">
                <a:cs typeface="B Nazanin" panose="00000400000000000000" pitchFamily="2" charset="-78"/>
              </a:rPr>
              <a:t>این کلاس‌ها با اهداف </a:t>
            </a:r>
            <a:r>
              <a:rPr lang="ar-SA" sz="1800" b="1" dirty="0" smtClean="0">
                <a:cs typeface="B Nazanin" panose="00000400000000000000" pitchFamily="2" charset="-78"/>
              </a:rPr>
              <a:t>ارتقا</a:t>
            </a:r>
            <a:r>
              <a:rPr lang="fa-IR" sz="1800" b="1" dirty="0">
                <a:cs typeface="B Nazanin" panose="00000400000000000000" pitchFamily="2" charset="-78"/>
              </a:rPr>
              <a:t>ء</a:t>
            </a:r>
            <a:r>
              <a:rPr lang="ar-SA" sz="1800" b="1" dirty="0" smtClean="0">
                <a:cs typeface="B Nazanin" panose="00000400000000000000" pitchFamily="2" charset="-78"/>
              </a:rPr>
              <a:t> </a:t>
            </a:r>
            <a:r>
              <a:rPr lang="ar-SA" sz="1800" b="1" dirty="0">
                <a:cs typeface="B Nazanin" panose="00000400000000000000" pitchFamily="2" charset="-78"/>
              </a:rPr>
              <a:t>سطح مهارت‌های حرکتی، حسی، درکی و شناختی ، </a:t>
            </a:r>
            <a:r>
              <a:rPr lang="fa-IR" sz="1800" b="1" dirty="0">
                <a:cs typeface="B Nazanin" panose="00000400000000000000" pitchFamily="2" charset="-78"/>
              </a:rPr>
              <a:t>ایجاد حس لذت </a:t>
            </a:r>
            <a:r>
              <a:rPr lang="fa-IR" sz="1800" b="1" dirty="0" smtClean="0">
                <a:cs typeface="B Nazanin" panose="00000400000000000000" pitchFamily="2" charset="-78"/>
              </a:rPr>
              <a:t>و </a:t>
            </a:r>
            <a:r>
              <a:rPr lang="fa-IR" sz="1800" b="1" dirty="0">
                <a:cs typeface="B Nazanin" panose="00000400000000000000" pitchFamily="2" charset="-78"/>
              </a:rPr>
              <a:t>حس </a:t>
            </a:r>
            <a:r>
              <a:rPr lang="fa-IR" sz="1800" b="1" dirty="0" smtClean="0">
                <a:cs typeface="B Nazanin" panose="00000400000000000000" pitchFamily="2" charset="-78"/>
              </a:rPr>
              <a:t>موثر </a:t>
            </a:r>
            <a:r>
              <a:rPr lang="fa-IR" sz="1800" b="1" dirty="0">
                <a:cs typeface="B Nazanin" panose="00000400000000000000" pitchFamily="2" charset="-78"/>
              </a:rPr>
              <a:t>بودن برای بیمارانی که مدتهاست از جامعه طرد شده‌اند و بهبود آسیب‌های درکی و شناختی آنان برگزار می‌شود.</a:t>
            </a:r>
            <a:endParaRPr lang="en-US" sz="1800" b="1" dirty="0"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70000"/>
              </a:lnSpc>
              <a:buNone/>
            </a:pPr>
            <a:endParaRPr lang="en-US" sz="18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1"/>
          <a:stretch/>
        </p:blipFill>
        <p:spPr>
          <a:xfrm>
            <a:off x="218430" y="5101711"/>
            <a:ext cx="1393393" cy="1343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1"/>
          <a:stretch/>
        </p:blipFill>
        <p:spPr>
          <a:xfrm>
            <a:off x="10568715" y="357799"/>
            <a:ext cx="1393393" cy="13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363" y="1767786"/>
            <a:ext cx="5666049" cy="2664729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70000"/>
              </a:lnSpc>
              <a:buNone/>
            </a:pPr>
            <a:r>
              <a:rPr lang="ar-SA" sz="1800" b="1" dirty="0" smtClean="0">
                <a:cs typeface="B Nazanin" panose="00000400000000000000" pitchFamily="2" charset="-78"/>
              </a:rPr>
              <a:t>معر</a:t>
            </a:r>
            <a:r>
              <a:rPr lang="fa-IR" sz="1800" b="1" dirty="0" smtClean="0">
                <a:cs typeface="B Nazanin" panose="00000400000000000000" pitchFamily="2" charset="-78"/>
              </a:rPr>
              <a:t>ّ</a:t>
            </a:r>
            <a:r>
              <a:rPr lang="ar-SA" sz="1800" b="1" dirty="0" smtClean="0">
                <a:cs typeface="B Nazanin" panose="00000400000000000000" pitchFamily="2" charset="-78"/>
              </a:rPr>
              <a:t>ق </a:t>
            </a:r>
            <a:r>
              <a:rPr lang="ar-SA" sz="1800" b="1" dirty="0">
                <a:cs typeface="B Nazanin" panose="00000400000000000000" pitchFamily="2" charset="-78"/>
              </a:rPr>
              <a:t>واژه ای عربی و در لغت به معنای </a:t>
            </a:r>
            <a:r>
              <a:rPr lang="fa-IR" sz="1800" b="1" dirty="0" smtClean="0">
                <a:cs typeface="B Nazanin" panose="00000400000000000000" pitchFamily="2" charset="-78"/>
              </a:rPr>
              <a:t>"</a:t>
            </a:r>
            <a:r>
              <a:rPr lang="ar-SA" sz="1800" b="1" dirty="0" smtClean="0">
                <a:cs typeface="B Nazanin" panose="00000400000000000000" pitchFamily="2" charset="-78"/>
              </a:rPr>
              <a:t>وصله </a:t>
            </a:r>
            <a:r>
              <a:rPr lang="ar-SA" sz="1800" b="1" dirty="0">
                <a:cs typeface="B Nazanin" panose="00000400000000000000" pitchFamily="2" charset="-78"/>
              </a:rPr>
              <a:t>و </a:t>
            </a:r>
            <a:r>
              <a:rPr lang="ar-SA" sz="1800" b="1" dirty="0" smtClean="0">
                <a:cs typeface="B Nazanin" panose="00000400000000000000" pitchFamily="2" charset="-78"/>
              </a:rPr>
              <a:t>رگه</a:t>
            </a:r>
            <a:r>
              <a:rPr lang="fa-IR" sz="1800" b="1" dirty="0" smtClean="0">
                <a:cs typeface="B Nazanin" panose="00000400000000000000" pitchFamily="2" charset="-78"/>
              </a:rPr>
              <a:t>"</a:t>
            </a:r>
            <a:r>
              <a:rPr lang="ar-SA" sz="1800" b="1" dirty="0" smtClean="0">
                <a:cs typeface="B Nazanin" panose="00000400000000000000" pitchFamily="2" charset="-78"/>
              </a:rPr>
              <a:t> </a:t>
            </a:r>
            <a:r>
              <a:rPr lang="ar-SA" sz="1800" b="1" dirty="0">
                <a:cs typeface="B Nazanin" panose="00000400000000000000" pitchFamily="2" charset="-78"/>
              </a:rPr>
              <a:t>می باشد. </a:t>
            </a:r>
            <a:r>
              <a:rPr lang="ar-SA" sz="1800" b="1" dirty="0" smtClean="0">
                <a:cs typeface="B Nazanin" panose="00000400000000000000" pitchFamily="2" charset="-78"/>
              </a:rPr>
              <a:t>معر</a:t>
            </a:r>
            <a:r>
              <a:rPr lang="fa-IR" sz="1800" b="1" dirty="0" smtClean="0">
                <a:cs typeface="B Nazanin" panose="00000400000000000000" pitchFamily="2" charset="-78"/>
              </a:rPr>
              <a:t>ّ</a:t>
            </a:r>
            <a:r>
              <a:rPr lang="ar-SA" sz="1800" b="1" dirty="0" smtClean="0">
                <a:cs typeface="B Nazanin" panose="00000400000000000000" pitchFamily="2" charset="-78"/>
              </a:rPr>
              <a:t>ق </a:t>
            </a:r>
            <a:r>
              <a:rPr lang="ar-SA" sz="1800" b="1" dirty="0">
                <a:cs typeface="B Nazanin" panose="00000400000000000000" pitchFamily="2" charset="-78"/>
              </a:rPr>
              <a:t>هنریست که با کنار هم قرار دادن قطعات کوچک چوب </a:t>
            </a:r>
            <a:r>
              <a:rPr lang="ar-SA" sz="1800" b="1" dirty="0" smtClean="0">
                <a:cs typeface="B Nazanin" panose="00000400000000000000" pitchFamily="2" charset="-78"/>
              </a:rPr>
              <a:t>یک </a:t>
            </a:r>
            <a:r>
              <a:rPr lang="ar-SA" sz="1800" b="1" dirty="0">
                <a:cs typeface="B Nazanin" panose="00000400000000000000" pitchFamily="2" charset="-78"/>
              </a:rPr>
              <a:t>اثر بزرگ‌تر </a:t>
            </a:r>
            <a:r>
              <a:rPr lang="fa-IR" sz="1800" b="1" dirty="0" smtClean="0">
                <a:cs typeface="B Nazanin" panose="00000400000000000000" pitchFamily="2" charset="-78"/>
              </a:rPr>
              <a:t>و زيباتر </a:t>
            </a:r>
            <a:r>
              <a:rPr lang="ar-SA" sz="1800" b="1" dirty="0" smtClean="0">
                <a:cs typeface="B Nazanin" panose="00000400000000000000" pitchFamily="2" charset="-78"/>
              </a:rPr>
              <a:t>را </a:t>
            </a:r>
            <a:r>
              <a:rPr lang="fa-IR" sz="1800" b="1" dirty="0" smtClean="0">
                <a:cs typeface="B Nazanin" panose="00000400000000000000" pitchFamily="2" charset="-78"/>
              </a:rPr>
              <a:t>خلق مي‌كند.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979">
            <a:off x="1337658" y="747284"/>
            <a:ext cx="3807629" cy="25384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977462" y="3545760"/>
            <a:ext cx="60434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معرّق‌کاری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در مرکز توانبخشی </a:t>
            </a:r>
            <a:r>
              <a:rPr lang="fa-IR" sz="2000" b="1" dirty="0">
                <a:cs typeface="B Nazanin" panose="00000400000000000000" pitchFamily="2" charset="-78"/>
              </a:rPr>
              <a:t>با هدف  افزایش سطح عملکرد </a:t>
            </a:r>
            <a:r>
              <a:rPr lang="fa-IR" sz="2000" b="1" dirty="0" smtClean="0">
                <a:cs typeface="B Nazanin" panose="00000400000000000000" pitchFamily="2" charset="-78"/>
              </a:rPr>
              <a:t>شناختی، </a:t>
            </a:r>
            <a:r>
              <a:rPr lang="fa-IR" sz="2000" b="1" dirty="0">
                <a:cs typeface="B Nazanin" panose="00000400000000000000" pitchFamily="2" charset="-78"/>
              </a:rPr>
              <a:t>درکی-حرکتی، </a:t>
            </a:r>
            <a:r>
              <a:rPr lang="fa-IR" sz="2000" b="1" dirty="0" smtClean="0">
                <a:cs typeface="B Nazanin" panose="00000400000000000000" pitchFamily="2" charset="-78"/>
              </a:rPr>
              <a:t>هماهنگي چشم و دست، بهبود </a:t>
            </a:r>
            <a:r>
              <a:rPr lang="fa-IR" sz="2000" b="1" dirty="0">
                <a:cs typeface="B Nazanin" panose="00000400000000000000" pitchFamily="2" charset="-78"/>
              </a:rPr>
              <a:t>مشارکت و روابط اجتماعی با قرارگیری در گروه برگزار </a:t>
            </a:r>
            <a:r>
              <a:rPr lang="fa-IR" sz="2000" b="1" dirty="0" smtClean="0">
                <a:cs typeface="B Nazanin" panose="00000400000000000000" pitchFamily="2" charset="-78"/>
              </a:rPr>
              <a:t>می‌شود. </a:t>
            </a:r>
            <a:r>
              <a:rPr lang="fa-IR" sz="2000" b="1" dirty="0">
                <a:cs typeface="B Nazanin" panose="00000400000000000000" pitchFamily="2" charset="-78"/>
              </a:rPr>
              <a:t>اصلی‌ترین هدف </a:t>
            </a:r>
            <a:r>
              <a:rPr lang="fa-IR" sz="2000" b="1" dirty="0" smtClean="0">
                <a:cs typeface="B Nazanin" panose="00000400000000000000" pitchFamily="2" charset="-78"/>
              </a:rPr>
              <a:t>اين كلاس </a:t>
            </a:r>
            <a:r>
              <a:rPr lang="fa-IR" sz="2000" b="1" dirty="0">
                <a:cs typeface="B Nazanin" panose="00000400000000000000" pitchFamily="2" charset="-78"/>
              </a:rPr>
              <a:t>شناسایی افرادی است که می‌توانند از طریق این کلاس‌ها، مهارت‌های پیش‌حرفه‌‌ای را کسب کرده و آماده‌ی ورود به بازار کار رقابتی شوند. 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96168" y="797961"/>
            <a:ext cx="3023585" cy="749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70000"/>
              </a:lnSpc>
            </a:pP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B Sina" panose="00000700000000000000" pitchFamily="2" charset="-78"/>
              </a:rPr>
              <a:t>کلاس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B Sina" panose="00000700000000000000" pitchFamily="2" charset="-78"/>
              </a:rPr>
              <a:t>معرّق کاری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cs typeface="B Sina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0" t="37994" r="10769" b="38861"/>
          <a:stretch/>
        </p:blipFill>
        <p:spPr>
          <a:xfrm>
            <a:off x="10528922" y="872007"/>
            <a:ext cx="786994" cy="698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12" y="3401819"/>
            <a:ext cx="2740908" cy="3191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4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860" y="1947909"/>
            <a:ext cx="5574391" cy="2046022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60000"/>
              </a:lnSpc>
              <a:buNone/>
            </a:pPr>
            <a:r>
              <a:rPr lang="fa-IR" sz="1800" b="1" dirty="0" smtClean="0">
                <a:cs typeface="B Nazanin" panose="00000400000000000000" pitchFamily="2" charset="-78"/>
              </a:rPr>
              <a:t>نقاشی</a:t>
            </a:r>
            <a:r>
              <a:rPr lang="fa-IR" sz="1800" b="1" dirty="0">
                <a:cs typeface="B Nazanin" panose="00000400000000000000" pitchFamily="2" charset="-78"/>
              </a:rPr>
              <a:t>، نگارگری یا رسم، فرایندی است که طی آن رنگ، رنگدانه یا رنگ نقاشی بر روی یک سطح مانند کاغذ یا بوم ایجاد نقش می‌کند و اثری خلق می‌شود. فردی که این فرایند توسط او انجام می‌گیرد نقاش نام دارد، به‌خصوص زمانی که نقاشی، حرفه‌ی شخص باشد</a:t>
            </a:r>
            <a:r>
              <a:rPr lang="fa-IR" sz="2000" b="1" dirty="0" smtClean="0">
                <a:cs typeface="B Nazanin" panose="00000400000000000000" pitchFamily="2" charset="-78"/>
              </a:rPr>
              <a:t>.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34552" y="797961"/>
            <a:ext cx="2231701" cy="749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70000"/>
              </a:lnSpc>
            </a:pP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B Sina" panose="00000700000000000000" pitchFamily="2" charset="-78"/>
              </a:rPr>
              <a:t>کلاس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B Sina" panose="00000700000000000000" pitchFamily="2" charset="-78"/>
              </a:rPr>
              <a:t>نقاشی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cs typeface="B Sina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0660" y="3873501"/>
            <a:ext cx="59479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60000"/>
              </a:lnSpc>
            </a:pP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نقاشی در مرکز توانبخشی ابر </a:t>
            </a:r>
            <a:r>
              <a:rPr lang="fa-IR" b="1" dirty="0">
                <a:cs typeface="B Nazanin" panose="00000400000000000000" pitchFamily="2" charset="-78"/>
              </a:rPr>
              <a:t>به منظور افزایش حس لذت و </a:t>
            </a:r>
            <a:r>
              <a:rPr lang="fa-IR" b="1" dirty="0" smtClean="0">
                <a:cs typeface="B Nazanin" panose="00000400000000000000" pitchFamily="2" charset="-78"/>
              </a:rPr>
              <a:t>کفایت، اعتماد به نفس، تقویت مهارت‌های شناختی، ادراك بصري، هماهنگي چشم و دست، انجام </a:t>
            </a:r>
            <a:r>
              <a:rPr lang="fa-IR" b="1" dirty="0">
                <a:cs typeface="B Nazanin" panose="00000400000000000000" pitchFamily="2" charset="-78"/>
              </a:rPr>
              <a:t>می‎شود که این امر متناسب با علاقه و استعداد </a:t>
            </a:r>
            <a:r>
              <a:rPr lang="ar-SA" b="1" dirty="0">
                <a:cs typeface="B Nazanin" panose="00000400000000000000" pitchFamily="2" charset="-78"/>
              </a:rPr>
              <a:t>مراجعان و با </a:t>
            </a:r>
            <a:r>
              <a:rPr lang="ar-SA" b="1" dirty="0" smtClean="0">
                <a:cs typeface="B Nazanin" panose="00000400000000000000" pitchFamily="2" charset="-78"/>
              </a:rPr>
              <a:t>ت</a:t>
            </a:r>
            <a:r>
              <a:rPr lang="fa-IR" b="1" dirty="0">
                <a:cs typeface="B Nazanin" panose="00000400000000000000" pitchFamily="2" charset="-78"/>
              </a:rPr>
              <a:t>أ</a:t>
            </a:r>
            <a:r>
              <a:rPr lang="ar-SA" b="1" dirty="0" smtClean="0">
                <a:cs typeface="B Nazanin" panose="00000400000000000000" pitchFamily="2" charset="-78"/>
              </a:rPr>
              <a:t>کید </a:t>
            </a:r>
            <a:r>
              <a:rPr lang="ar-SA" b="1" dirty="0">
                <a:cs typeface="B Nazanin" panose="00000400000000000000" pitchFamily="2" charset="-78"/>
              </a:rPr>
              <a:t>بر تولید محصول هنریِ قابل عرضه به بازار فروش است. </a:t>
            </a:r>
            <a:endParaRPr lang="en-US" b="1" dirty="0">
              <a:cs typeface="B Nazanin" panose="00000400000000000000" pitchFamily="2" charset="-78"/>
            </a:endParaRPr>
          </a:p>
          <a:p>
            <a:pPr algn="justLow" rtl="1">
              <a:lnSpc>
                <a:spcPct val="160000"/>
              </a:lnSpc>
            </a:pPr>
            <a:r>
              <a:rPr lang="ar-SA" b="1" dirty="0">
                <a:cs typeface="B Nazanin" panose="00000400000000000000" pitchFamily="2" charset="-78"/>
              </a:rPr>
              <a:t>کلاس‌های نقاشی به سه صورت </a:t>
            </a:r>
            <a:r>
              <a:rPr lang="ar-SA" b="1" u="sng" dirty="0">
                <a:cs typeface="B Nazanin" panose="00000400000000000000" pitchFamily="2" charset="-78"/>
              </a:rPr>
              <a:t>نقاشی روی </a:t>
            </a:r>
            <a:r>
              <a:rPr lang="fa-IR" b="1" u="sng" dirty="0" smtClean="0">
                <a:cs typeface="B Nazanin" panose="00000400000000000000" pitchFamily="2" charset="-78"/>
              </a:rPr>
              <a:t>کاغذ</a:t>
            </a:r>
            <a:r>
              <a:rPr lang="ar-SA" b="1" u="sng" dirty="0" smtClean="0">
                <a:cs typeface="B Nazanin" panose="00000400000000000000" pitchFamily="2" charset="-78"/>
              </a:rPr>
              <a:t>، </a:t>
            </a:r>
            <a:r>
              <a:rPr lang="ar-SA" b="1" u="sng" dirty="0">
                <a:cs typeface="B Nazanin" panose="00000400000000000000" pitchFamily="2" charset="-78"/>
              </a:rPr>
              <a:t>نقاشی روی بوم و نقاشی کارت پستالی</a:t>
            </a:r>
            <a:r>
              <a:rPr lang="ar-SA" b="1" dirty="0">
                <a:cs typeface="B Nazanin" panose="00000400000000000000" pitchFamily="2" charset="-78"/>
              </a:rPr>
              <a:t> انجام می‎شود.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8531" y="1061469"/>
            <a:ext cx="3738845" cy="2497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10666253" y="789254"/>
            <a:ext cx="733421" cy="7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349" y="1737702"/>
            <a:ext cx="5574391" cy="4351338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60000"/>
              </a:lnSpc>
              <a:buNone/>
            </a:pPr>
            <a:r>
              <a:rPr lang="fa-IR" sz="1800" b="1" dirty="0">
                <a:cs typeface="B Nazanin" panose="00000400000000000000" pitchFamily="2" charset="-78"/>
              </a:rPr>
              <a:t>هنر چرم‌دوزی، تنها روشی برای ساخت محصولات مصرفی نیست، هنرمندان می توانند با استفاده از خلاقیت و نبوغ هنری خود را با استفاده از چرم نمایش دهند. چرم‌دوزی یک فرایند تمام‌عیار هنری است که شامل طراحی، برش، دوخت و تزئین می شود.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98535" y="819306"/>
            <a:ext cx="2667718" cy="749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70000"/>
              </a:lnSpc>
            </a:pP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B Sina" panose="00000700000000000000" pitchFamily="2" charset="-78"/>
              </a:rPr>
              <a:t>کلاس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B Sina" panose="00000700000000000000" pitchFamily="2" charset="-78"/>
              </a:rPr>
              <a:t>چرم‌دوزی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cs typeface="B Sina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2430" y="4002986"/>
            <a:ext cx="5947930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6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چرم‌دوزی در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مرکز توانبخشی ابر </a:t>
            </a:r>
            <a:r>
              <a:rPr lang="fa-IR" b="1" dirty="0">
                <a:cs typeface="B Nazanin" panose="00000400000000000000" pitchFamily="2" charset="-78"/>
              </a:rPr>
              <a:t>به منظور افزایش حس لذت و </a:t>
            </a:r>
            <a:r>
              <a:rPr lang="fa-IR" b="1" dirty="0" smtClean="0">
                <a:cs typeface="B Nazanin" panose="00000400000000000000" pitchFamily="2" charset="-78"/>
              </a:rPr>
              <a:t>کفایت، تقویت مهارت‌های اداركي، شناختی و بهبود </a:t>
            </a:r>
            <a:r>
              <a:rPr lang="en-US" b="1" dirty="0" err="1" smtClean="0">
                <a:cs typeface="B Nazanin" panose="00000400000000000000" pitchFamily="2" charset="-78"/>
              </a:rPr>
              <a:t>Fine&amp;Gross</a:t>
            </a:r>
            <a:r>
              <a:rPr lang="en-US" b="1" dirty="0" smtClean="0">
                <a:cs typeface="B Nazanin" panose="00000400000000000000" pitchFamily="2" charset="-78"/>
              </a:rPr>
              <a:t> motor skills </a:t>
            </a:r>
            <a:r>
              <a:rPr lang="fa-IR" b="1" dirty="0" smtClean="0">
                <a:cs typeface="B Nazanin" panose="00000400000000000000" pitchFamily="2" charset="-78"/>
              </a:rPr>
              <a:t>انجام </a:t>
            </a:r>
            <a:r>
              <a:rPr lang="fa-IR" b="1" dirty="0">
                <a:cs typeface="B Nazanin" panose="00000400000000000000" pitchFamily="2" charset="-78"/>
              </a:rPr>
              <a:t>می‎شود که این امر متناسب با علاقه و استعداد </a:t>
            </a:r>
            <a:r>
              <a:rPr lang="ar-SA" b="1" dirty="0">
                <a:cs typeface="B Nazanin" panose="00000400000000000000" pitchFamily="2" charset="-78"/>
              </a:rPr>
              <a:t>مراجعان و با </a:t>
            </a:r>
            <a:r>
              <a:rPr lang="ar-SA" b="1" dirty="0" smtClean="0">
                <a:cs typeface="B Nazanin" panose="00000400000000000000" pitchFamily="2" charset="-78"/>
              </a:rPr>
              <a:t>ت</a:t>
            </a:r>
            <a:r>
              <a:rPr lang="fa-IR" b="1" dirty="0">
                <a:cs typeface="B Nazanin" panose="00000400000000000000" pitchFamily="2" charset="-78"/>
              </a:rPr>
              <a:t>أ</a:t>
            </a:r>
            <a:r>
              <a:rPr lang="ar-SA" b="1" dirty="0" smtClean="0">
                <a:cs typeface="B Nazanin" panose="00000400000000000000" pitchFamily="2" charset="-78"/>
              </a:rPr>
              <a:t>کید بر</a:t>
            </a:r>
            <a:r>
              <a:rPr lang="fa-IR" b="1" dirty="0" smtClean="0">
                <a:cs typeface="B Nazanin" panose="00000400000000000000" pitchFamily="2" charset="-78"/>
              </a:rPr>
              <a:t> نحوه استفاده ازابزار، کنترل لرزش‌ها و افت قدرت عضلات ناشی از عوارض دارویی و</a:t>
            </a:r>
            <a:r>
              <a:rPr lang="ar-SA" b="1" dirty="0" smtClean="0">
                <a:cs typeface="B Nazanin" panose="00000400000000000000" pitchFamily="2" charset="-78"/>
              </a:rPr>
              <a:t> </a:t>
            </a:r>
            <a:r>
              <a:rPr lang="ar-SA" b="1" dirty="0">
                <a:cs typeface="B Nazanin" panose="00000400000000000000" pitchFamily="2" charset="-78"/>
              </a:rPr>
              <a:t>تولید محصول هنریِ قابل عرضه به بازار فروش است. 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10666253" y="852745"/>
            <a:ext cx="733421" cy="758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3200">
            <a:off x="1144264" y="819306"/>
            <a:ext cx="4124182" cy="27467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88" y="3996580"/>
            <a:ext cx="3604886" cy="2401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40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349" y="1737702"/>
            <a:ext cx="5574391" cy="2350822"/>
          </a:xfrm>
        </p:spPr>
        <p:txBody>
          <a:bodyPr>
            <a:normAutofit fontScale="92500"/>
          </a:bodyPr>
          <a:lstStyle/>
          <a:p>
            <a:pPr marL="0" indent="0" algn="justLow" rtl="1">
              <a:lnSpc>
                <a:spcPct val="160000"/>
              </a:lnSpc>
              <a:buNone/>
            </a:pPr>
            <a:r>
              <a:rPr lang="fa-IR" sz="1600" b="1" dirty="0" smtClean="0">
                <a:cs typeface="B Nazanin" panose="00000400000000000000" pitchFamily="2" charset="-78"/>
              </a:rPr>
              <a:t>خوشنویسی </a:t>
            </a:r>
            <a:r>
              <a:rPr lang="fa-IR" sz="1600" b="1" dirty="0">
                <a:cs typeface="B Nazanin" panose="00000400000000000000" pitchFamily="2" charset="-78"/>
              </a:rPr>
              <a:t>یا خطاطی به معنی زیبانویسی یا نوشتن همراه با خلق زیبایی </a:t>
            </a:r>
            <a:r>
              <a:rPr lang="fa-IR" sz="1600" b="1" dirty="0" smtClean="0">
                <a:cs typeface="B Nazanin" panose="00000400000000000000" pitchFamily="2" charset="-78"/>
              </a:rPr>
              <a:t>است. خوشنویسی تعادلی </a:t>
            </a:r>
            <a:r>
              <a:rPr lang="fa-IR" sz="1600" b="1" dirty="0">
                <a:cs typeface="B Nazanin" panose="00000400000000000000" pitchFamily="2" charset="-78"/>
              </a:rPr>
              <a:t>است میان تمامی اجزاء و عناصر تشکیل </a:t>
            </a:r>
            <a:r>
              <a:rPr lang="fa-IR" sz="1600" b="1" dirty="0" smtClean="0">
                <a:cs typeface="B Nazanin" panose="00000400000000000000" pitchFamily="2" charset="-78"/>
              </a:rPr>
              <a:t>دهنده </a:t>
            </a:r>
            <a:r>
              <a:rPr lang="fa-IR" sz="1600" b="1" dirty="0">
                <a:cs typeface="B Nazanin" panose="00000400000000000000" pitchFamily="2" charset="-78"/>
              </a:rPr>
              <a:t>آن. تعادل میان مفید و مورد مصرف بودن از یک سو و پویایی و تغییر شکل یابندگی آن از سوی دیگر؛ تعادل میان قالب و محتوا که با آراستگی و </a:t>
            </a:r>
            <a:r>
              <a:rPr lang="fa-IR" sz="1600" b="1" dirty="0" smtClean="0">
                <a:cs typeface="B Nazanin" panose="00000400000000000000" pitchFamily="2" charset="-78"/>
              </a:rPr>
              <a:t>ملایمت می‌تواند </a:t>
            </a:r>
            <a:r>
              <a:rPr lang="fa-IR" sz="1600" b="1" dirty="0">
                <a:cs typeface="B Nazanin" panose="00000400000000000000" pitchFamily="2" charset="-78"/>
              </a:rPr>
              <a:t>شکل مناسب را برای معانی مختلف فراهم آورد.خوشنویسی به عنوان یکی از هنرهای اصیل و سنتی، نقش مهمی در حفظ هویت و تاب آوری فرهنگی ایفا میکند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9080" y="797961"/>
            <a:ext cx="3017173" cy="749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70000"/>
              </a:lnSpc>
            </a:pP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B Sina" panose="00000700000000000000" pitchFamily="2" charset="-78"/>
              </a:rPr>
              <a:t>کلاس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B Sina" panose="00000700000000000000" pitchFamily="2" charset="-78"/>
              </a:rPr>
              <a:t>خوشنويسي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cs typeface="B Sina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6260" y="3804686"/>
            <a:ext cx="5947930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6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خوشنويسي در مرکز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توانبخشی ابر </a:t>
            </a:r>
            <a:r>
              <a:rPr lang="fa-IR" b="1" dirty="0">
                <a:cs typeface="B Nazanin" panose="00000400000000000000" pitchFamily="2" charset="-78"/>
              </a:rPr>
              <a:t>به منظور افزایش حس </a:t>
            </a:r>
            <a:r>
              <a:rPr lang="fa-IR" b="1" dirty="0" smtClean="0">
                <a:cs typeface="B Nazanin" panose="00000400000000000000" pitchFamily="2" charset="-78"/>
              </a:rPr>
              <a:t>آرامش و تمركز، ايجاد هماهنگي چشم و دست تقويت مهارت‌هاي ديداري-حركتي، و ارتقا </a:t>
            </a:r>
            <a:r>
              <a:rPr lang="en-US" b="1" dirty="0">
                <a:cs typeface="B Nazanin" panose="00000400000000000000" pitchFamily="2" charset="-78"/>
              </a:rPr>
              <a:t>F</a:t>
            </a:r>
            <a:r>
              <a:rPr lang="en-US" b="1" dirty="0" smtClean="0">
                <a:cs typeface="B Nazanin" panose="00000400000000000000" pitchFamily="2" charset="-78"/>
              </a:rPr>
              <a:t>ine motor skills </a:t>
            </a:r>
            <a:r>
              <a:rPr lang="fa-IR" b="1" dirty="0" smtClean="0">
                <a:cs typeface="B Nazanin" panose="00000400000000000000" pitchFamily="2" charset="-78"/>
              </a:rPr>
              <a:t>، انجام </a:t>
            </a:r>
            <a:r>
              <a:rPr lang="fa-IR" b="1" dirty="0">
                <a:cs typeface="B Nazanin" panose="00000400000000000000" pitchFamily="2" charset="-78"/>
              </a:rPr>
              <a:t>می‎</a:t>
            </a:r>
            <a:r>
              <a:rPr lang="fa-IR" b="1" dirty="0" smtClean="0">
                <a:cs typeface="B Nazanin" panose="00000400000000000000" pitchFamily="2" charset="-78"/>
              </a:rPr>
              <a:t>شود.</a:t>
            </a:r>
          </a:p>
          <a:p>
            <a:pPr algn="justLow" rtl="1">
              <a:lnSpc>
                <a:spcPct val="160000"/>
              </a:lnSpc>
            </a:pPr>
            <a:r>
              <a:rPr lang="ar-SA" b="1" dirty="0" smtClean="0">
                <a:cs typeface="B Nazanin" panose="00000400000000000000" pitchFamily="2" charset="-78"/>
              </a:rPr>
              <a:t>کلاس‌های </a:t>
            </a:r>
            <a:r>
              <a:rPr lang="fa-IR" b="1" dirty="0" smtClean="0">
                <a:cs typeface="B Nazanin" panose="00000400000000000000" pitchFamily="2" charset="-78"/>
              </a:rPr>
              <a:t>خوشنويسي در دو مرحله خوشنويسي با قلم و خوشنويسي تحريري برگزار مي‌شود.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10666253" y="789254"/>
            <a:ext cx="733421" cy="758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62" y="489114"/>
            <a:ext cx="2956439" cy="3086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12" y="4363964"/>
            <a:ext cx="3359837" cy="2099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1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087" y="1903223"/>
            <a:ext cx="5574391" cy="4351338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60000"/>
              </a:lnSpc>
              <a:buNone/>
            </a:pPr>
            <a:r>
              <a:rPr lang="fa-IR" sz="1600" b="1" dirty="0">
                <a:cs typeface="B Nazanin" panose="00000400000000000000" pitchFamily="2" charset="-78"/>
              </a:rPr>
              <a:t>ادبیات فارسی با قدمتی چندهزارساله، از کهن‌ترین گنجینه‌های ادبیات در جهان است و تمام آثار شفاهی و مکتوب فارسی را دربرمی‌گیرد. ادبیات فارسی از موضوعات متنوعی همچون روایات اساطیری و حماسی، داستان‌های عاشقانه، فلسفی، عرفانی، اخلاقی و... سخن به میان می‌آورد و به‌ شیوه‌های نثر یا شعر، مفاهیم مرتبط با هر موضوعی را بیان می‌کند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77047" y="831449"/>
            <a:ext cx="3924472" cy="749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70000"/>
              </a:lnSpc>
            </a:pP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B Sina" panose="00000700000000000000" pitchFamily="2" charset="-78"/>
              </a:rPr>
              <a:t>شعر، ادبيات  و كتابخواني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cs typeface="B Sina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5954" y="4078892"/>
            <a:ext cx="724926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6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ادبيات در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مرکز توانبخشی ابر </a:t>
            </a:r>
            <a:r>
              <a:rPr lang="fa-IR" b="1" dirty="0">
                <a:cs typeface="B Nazanin" panose="00000400000000000000" pitchFamily="2" charset="-78"/>
              </a:rPr>
              <a:t>به منظور </a:t>
            </a:r>
            <a:r>
              <a:rPr lang="fa-IR" b="1" dirty="0" smtClean="0">
                <a:cs typeface="B Nazanin" panose="00000400000000000000" pitchFamily="2" charset="-78"/>
              </a:rPr>
              <a:t>ارتقا دانش اجتماعي، مهارت‌هاي ابراز وجود، خودشناسي و مردم شناسي،‌ آمادگي براي حضور در گروه‌هاي اجتماعي بزرگتر، حفظ و ارزش‌گذاري سرمايه‌هاي فرهنگي، ملي و مذهبي و هم‌چنين فرصت مشاركت در يك گروه اجتماعي برگزار مي‌شود. هم‌چنين مراجعان، مي‌توانند از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كتابخانه مركز</a:t>
            </a:r>
            <a:r>
              <a:rPr lang="fa-IR" b="1" dirty="0" smtClean="0">
                <a:cs typeface="B Nazanin" panose="00000400000000000000" pitchFamily="2" charset="-78"/>
              </a:rPr>
              <a:t>، كتاب امانت گرفته و با كمك درمانگران براي خود،‌ برنامه ريزي مطالعاتي داشته‌باشند.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10666253" y="789254"/>
            <a:ext cx="733421" cy="758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047">
            <a:off x="1485438" y="1163389"/>
            <a:ext cx="3511718" cy="2445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349" y="1737702"/>
            <a:ext cx="5574391" cy="4351338"/>
          </a:xfrm>
        </p:spPr>
        <p:txBody>
          <a:bodyPr>
            <a:normAutofit/>
          </a:bodyPr>
          <a:lstStyle/>
          <a:p>
            <a:pPr marL="0" indent="0" algn="justLow" rtl="1">
              <a:lnSpc>
                <a:spcPct val="160000"/>
              </a:lnSpc>
              <a:buNone/>
            </a:pPr>
            <a:r>
              <a:rPr lang="fa-IR" sz="1600" b="1" dirty="0">
                <a:cs typeface="B Nazanin" panose="00000400000000000000" pitchFamily="2" charset="-78"/>
              </a:rPr>
              <a:t>‌آواز (در هنر </a:t>
            </a:r>
            <a:r>
              <a:rPr lang="fa-IR" sz="1600" b="1" dirty="0" smtClean="0">
                <a:cs typeface="B Nazanin" panose="00000400000000000000" pitchFamily="2" charset="-78"/>
              </a:rPr>
              <a:t>موسیقی‌)، </a:t>
            </a:r>
            <a:r>
              <a:rPr lang="fa-IR" sz="1600" b="1" dirty="0">
                <a:cs typeface="B Nazanin" panose="00000400000000000000" pitchFamily="2" charset="-78"/>
              </a:rPr>
              <a:t>کلام‌ یا اصوات‌ </a:t>
            </a:r>
            <a:r>
              <a:rPr lang="fa-IR" sz="1600" b="1" dirty="0" smtClean="0">
                <a:cs typeface="B Nazanin" panose="00000400000000000000" pitchFamily="2" charset="-78"/>
              </a:rPr>
              <a:t>انسانی است‌ </a:t>
            </a:r>
            <a:r>
              <a:rPr lang="fa-IR" sz="1600" b="1" dirty="0">
                <a:cs typeface="B Nazanin" panose="00000400000000000000" pitchFamily="2" charset="-78"/>
              </a:rPr>
              <a:t>که‌ با ایجاد تغییراتی‌ در شدت‌ و ارتفاعشان‌ تبدیل‌ به‌ موسیقی‌ مي‌شوند. </a:t>
            </a:r>
            <a:r>
              <a:rPr lang="fa-IR" sz="1600" b="1" dirty="0" smtClean="0">
                <a:cs typeface="B Nazanin" panose="00000400000000000000" pitchFamily="2" charset="-78"/>
              </a:rPr>
              <a:t>آواز </a:t>
            </a:r>
            <a:r>
              <a:rPr lang="fa-IR" sz="1600" b="1" dirty="0">
                <a:cs typeface="B Nazanin" panose="00000400000000000000" pitchFamily="2" charset="-78"/>
              </a:rPr>
              <a:t>بازتابی‌ از فعل‌ و انفعالات‌ روحی‌ و جسمی‌ انسان‌ است‌، اما نمایش‌ صوتی‌ این‌ فعل‌ و انفعالات‌ معمولاً به‌ صورت‌ فریاد ظاهر می‌شود و در آغاز فاقد ویژگی‌ موسیقایی‌ است‌ و اگر آوازی‌ باعث‌ ارضای‌ خاطر شخص‌ گردد، آن‌ آواز در مرحله تکامل‌ یافته‌ای‌ از موسیقی‌ </a:t>
            </a:r>
            <a:r>
              <a:rPr lang="fa-IR" sz="1600" b="1" dirty="0" smtClean="0">
                <a:cs typeface="B Nazanin" panose="00000400000000000000" pitchFamily="2" charset="-78"/>
              </a:rPr>
              <a:t>قراردارد.‌</a:t>
            </a:r>
            <a:endParaRPr lang="en-US" sz="1800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5671" y="819960"/>
            <a:ext cx="2981907" cy="749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70000"/>
              </a:lnSpc>
            </a:pP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B Sina" panose="00000700000000000000" pitchFamily="2" charset="-78"/>
              </a:rPr>
              <a:t>کلاس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B Sina" panose="00000700000000000000" pitchFamily="2" charset="-78"/>
              </a:rPr>
              <a:t>آواز و سرود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cs typeface="B Sina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0754" y="4036850"/>
            <a:ext cx="6597617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6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آواز در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مرکز توانبخشی ابر </a:t>
            </a:r>
            <a:r>
              <a:rPr lang="fa-IR" b="1" dirty="0">
                <a:cs typeface="B Nazanin" panose="00000400000000000000" pitchFamily="2" charset="-78"/>
              </a:rPr>
              <a:t>به منظور افزایش حس </a:t>
            </a:r>
            <a:r>
              <a:rPr lang="fa-IR" b="1" dirty="0" smtClean="0">
                <a:cs typeface="B Nazanin" panose="00000400000000000000" pitchFamily="2" charset="-78"/>
              </a:rPr>
              <a:t>لذت، انگيزه و اعتماد به نفس، تقويت مهارت‌هاي اجتماعي و نقش پذيري، ابراز وجود و حس ارزشمندي،‌هماهنگي حركات عضلات درشت،‌ ارتقا مهارت‌هاي گفتاري و كاهش علائم منفي ناشي از عوارض دارويي و جلوگيري از انزوا با تاكيد بر اجراي گروهي در سالن اجتماعات،‌برگزار مي‌شود. 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10666253" y="789254"/>
            <a:ext cx="733421" cy="758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418">
            <a:off x="1108170" y="777766"/>
            <a:ext cx="4054365" cy="2702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61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234" y="578557"/>
            <a:ext cx="5353059" cy="5706629"/>
          </a:xfrm>
        </p:spPr>
        <p:txBody>
          <a:bodyPr>
            <a:noAutofit/>
          </a:bodyPr>
          <a:lstStyle/>
          <a:p>
            <a:pPr marL="0" indent="0" algn="justLow" rtl="1">
              <a:lnSpc>
                <a:spcPct val="160000"/>
              </a:lnSpc>
              <a:buNone/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Sina" panose="00000700000000000000" pitchFamily="2" charset="-78"/>
              </a:rPr>
              <a:t>گروه مهارت دركي-حركتي</a:t>
            </a:r>
          </a:p>
          <a:p>
            <a:pPr marL="0" indent="0" algn="justLow" rtl="1">
              <a:lnSpc>
                <a:spcPct val="160000"/>
              </a:lnSpc>
              <a:buNone/>
            </a:pP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1800" b="1" dirty="0" smtClean="0">
                <a:cs typeface="B Nazanin" panose="00000400000000000000" pitchFamily="2" charset="-78"/>
              </a:rPr>
              <a:t>در </a:t>
            </a:r>
            <a:r>
              <a:rPr lang="fa-IR" sz="1800" b="1" dirty="0">
                <a:cs typeface="B Nazanin" panose="00000400000000000000" pitchFamily="2" charset="-78"/>
              </a:rPr>
              <a:t>این گروه‌ مجموعه‌ای از حرکات </a:t>
            </a:r>
            <a:r>
              <a:rPr lang="fa-IR" sz="1800" b="1" dirty="0" smtClean="0">
                <a:cs typeface="B Nazanin" panose="00000400000000000000" pitchFamily="2" charset="-78"/>
              </a:rPr>
              <a:t>ورزشی ساختاريافته، </a:t>
            </a:r>
            <a:r>
              <a:rPr lang="fa-IR" sz="1800" b="1" dirty="0">
                <a:cs typeface="B Nazanin" panose="00000400000000000000" pitchFamily="2" charset="-78"/>
              </a:rPr>
              <a:t>بازی‌های گروهی، حرکات اصلاحی و تعادلی جهت آگاهی فضایی-زمانی، هماهنگی حرکتی، تقویت تعادل و </a:t>
            </a:r>
            <a:r>
              <a:rPr lang="fa-IR" sz="1800" b="1" dirty="0" smtClean="0">
                <a:cs typeface="B Nazanin" panose="00000400000000000000" pitchFamily="2" charset="-78"/>
              </a:rPr>
              <a:t>جهت‌یابی، </a:t>
            </a:r>
            <a:r>
              <a:rPr lang="fa-IR" sz="1800" b="1" dirty="0">
                <a:cs typeface="B Nazanin" panose="00000400000000000000" pitchFamily="2" charset="-78"/>
              </a:rPr>
              <a:t>افزایش سطح انرژی و انگیزه ارائه </a:t>
            </a:r>
            <a:r>
              <a:rPr lang="fa-IR" sz="1800" b="1" dirty="0" smtClean="0">
                <a:cs typeface="B Nazanin" panose="00000400000000000000" pitchFamily="2" charset="-78"/>
              </a:rPr>
              <a:t>می‌گردد. </a:t>
            </a:r>
          </a:p>
          <a:p>
            <a:pPr marL="0" indent="0" algn="justLow" rtl="1">
              <a:lnSpc>
                <a:spcPct val="160000"/>
              </a:lnSpc>
              <a:buNone/>
            </a:pPr>
            <a:r>
              <a:rPr lang="fa-IR" sz="1800" b="1" dirty="0" smtClean="0">
                <a:cs typeface="B Nazanin" panose="00000400000000000000" pitchFamily="2" charset="-78"/>
              </a:rPr>
              <a:t>تمرینات </a:t>
            </a:r>
            <a:r>
              <a:rPr lang="fa-IR" sz="1800" b="1" dirty="0">
                <a:cs typeface="B Nazanin" panose="00000400000000000000" pitchFamily="2" charset="-78"/>
              </a:rPr>
              <a:t>حرکتی با این هدف طراحی می‌شوند که </a:t>
            </a:r>
            <a:r>
              <a:rPr lang="fa-IR" sz="1800" b="1" dirty="0" smtClean="0">
                <a:cs typeface="B Nazanin" panose="00000400000000000000" pitchFamily="2" charset="-78"/>
              </a:rPr>
              <a:t>فرد بتواند </a:t>
            </a:r>
            <a:r>
              <a:rPr lang="fa-IR" sz="1800" b="1" dirty="0">
                <a:cs typeface="B Nazanin" panose="00000400000000000000" pitchFamily="2" charset="-78"/>
              </a:rPr>
              <a:t>مهارت موردنظر را با توجه به محیط و تجربه‌های خود به دست آورد و از آن استفاده کند. در واقع محیط تمرین به شکلی ایجاد می‌شود </a:t>
            </a:r>
            <a:r>
              <a:rPr lang="fa-IR" sz="1800" b="1" dirty="0" smtClean="0">
                <a:cs typeface="B Nazanin" panose="00000400000000000000" pitchFamily="2" charset="-78"/>
              </a:rPr>
              <a:t>که فرد بتواند </a:t>
            </a:r>
            <a:r>
              <a:rPr lang="fa-IR" sz="1800" b="1" dirty="0">
                <a:cs typeface="B Nazanin" panose="00000400000000000000" pitchFamily="2" charset="-78"/>
              </a:rPr>
              <a:t>حل مسئله داشته </a:t>
            </a:r>
            <a:r>
              <a:rPr lang="fa-IR" sz="1800" b="1" dirty="0" smtClean="0">
                <a:cs typeface="B Nazanin" panose="00000400000000000000" pitchFamily="2" charset="-78"/>
              </a:rPr>
              <a:t>و از </a:t>
            </a:r>
            <a:r>
              <a:rPr lang="fa-IR" sz="1800" b="1" dirty="0">
                <a:cs typeface="B Nazanin" panose="00000400000000000000" pitchFamily="2" charset="-78"/>
              </a:rPr>
              <a:t>ورودی‌های حسی خود متناسب با انتظارات محیط استفاده، پردازش و ادراک کند تا بتواند رفتار حرکتی موردانتظار را انجام </a:t>
            </a:r>
            <a:r>
              <a:rPr lang="fa-IR" sz="1800" b="1" dirty="0" smtClean="0">
                <a:cs typeface="B Nazanin" panose="00000400000000000000" pitchFamily="2" charset="-78"/>
              </a:rPr>
              <a:t>بدهد. </a:t>
            </a:r>
            <a:endParaRPr lang="fa-IR" sz="1600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10671293" y="578557"/>
            <a:ext cx="812463" cy="839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35" y="2375338"/>
            <a:ext cx="3632200" cy="2724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26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10864022" y="643520"/>
            <a:ext cx="812463" cy="83984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623034" y="643519"/>
            <a:ext cx="5240987" cy="5347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Sina" panose="00000700000000000000" pitchFamily="2" charset="-78"/>
              </a:rPr>
              <a:t>گروه مهارت‌هاي اجتماعي</a:t>
            </a:r>
          </a:p>
          <a:p>
            <a:pPr marL="0" indent="0" algn="justLow" rtl="1">
              <a:lnSpc>
                <a:spcPct val="160000"/>
              </a:lnSpc>
              <a:buNone/>
            </a:pP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1600" b="1" dirty="0" smtClean="0">
                <a:cs typeface="B Nazanin" panose="00000400000000000000" pitchFamily="2" charset="-78"/>
              </a:rPr>
              <a:t>یادگیری </a:t>
            </a:r>
            <a:r>
              <a:rPr lang="fa-IR" sz="1600" b="1" dirty="0">
                <a:cs typeface="B Nazanin" panose="00000400000000000000" pitchFamily="2" charset="-78"/>
              </a:rPr>
              <a:t>مهارت‌های اجتماعی </a:t>
            </a:r>
            <a:r>
              <a:rPr lang="fa-IR" sz="1600" b="1" dirty="0" smtClean="0">
                <a:cs typeface="B Nazanin" panose="00000400000000000000" pitchFamily="2" charset="-78"/>
              </a:rPr>
              <a:t>به </a:t>
            </a:r>
            <a:r>
              <a:rPr lang="fa-IR" sz="1600" b="1" dirty="0">
                <a:cs typeface="B Nazanin" panose="00000400000000000000" pitchFamily="2" charset="-78"/>
              </a:rPr>
              <a:t>افراد کمک می‌کنند تا در مواجهه با موقعیت‌های مختلف زندگی بهترین عملکرد را داشته </a:t>
            </a:r>
            <a:r>
              <a:rPr lang="fa-IR" sz="1600" b="1" dirty="0" smtClean="0">
                <a:cs typeface="B Nazanin" panose="00000400000000000000" pitchFamily="2" charset="-78"/>
              </a:rPr>
              <a:t>باشند تا </a:t>
            </a:r>
            <a:r>
              <a:rPr lang="fa-IR" sz="1600" b="1" dirty="0">
                <a:cs typeface="B Nazanin" panose="00000400000000000000" pitchFamily="2" charset="-78"/>
              </a:rPr>
              <a:t>در ارتباط با دیگران بهترین رفتارها را </a:t>
            </a:r>
            <a:r>
              <a:rPr lang="fa-IR" sz="1600" b="1" dirty="0" smtClean="0">
                <a:cs typeface="B Nazanin" panose="00000400000000000000" pitchFamily="2" charset="-78"/>
              </a:rPr>
              <a:t>انتخاب </a:t>
            </a:r>
            <a:r>
              <a:rPr lang="fa-IR" sz="1600" b="1" dirty="0">
                <a:cs typeface="B Nazanin" panose="00000400000000000000" pitchFamily="2" charset="-78"/>
              </a:rPr>
              <a:t>و روابط سالم و موثری را برقرار کنند. این ارتباطات موثر به آنها کمک </a:t>
            </a:r>
            <a:r>
              <a:rPr lang="fa-IR" sz="1600" b="1" dirty="0" smtClean="0">
                <a:cs typeface="B Nazanin" panose="00000400000000000000" pitchFamily="2" charset="-78"/>
              </a:rPr>
              <a:t>می‌کند </a:t>
            </a:r>
            <a:r>
              <a:rPr lang="fa-IR" sz="1600" b="1" dirty="0">
                <a:cs typeface="B Nazanin" panose="00000400000000000000" pitchFamily="2" charset="-78"/>
              </a:rPr>
              <a:t>تا از تجربیات دیگران بهره‌مند شوند، از شبکه ارتباطی خود استفاده کنند و به رشد شخصی و حرفه‌ای خود بیافزایند. همچنین، مهارت‌های اجتماعی به افراد کمک می‌کنند تا در مواجهه با موقعیت‌های نامطلوبی مانند اختلافات، تنش‌ها و مشکلات </a:t>
            </a:r>
            <a:r>
              <a:rPr lang="fa-IR" sz="1600" b="1" dirty="0" smtClean="0">
                <a:cs typeface="B Nazanin" panose="00000400000000000000" pitchFamily="2" charset="-78"/>
              </a:rPr>
              <a:t>بين‌فردی</a:t>
            </a:r>
            <a:r>
              <a:rPr lang="fa-IR" sz="1600" b="1" dirty="0">
                <a:cs typeface="B Nazanin" panose="00000400000000000000" pitchFamily="2" charset="-78"/>
              </a:rPr>
              <a:t>، بهترین راه‌حل‌ها را پیدا کنند و به شکل سازنده و موثری با این موقعیت‌ها برخورد </a:t>
            </a:r>
            <a:r>
              <a:rPr lang="fa-IR" sz="1600" b="1" dirty="0" smtClean="0">
                <a:cs typeface="B Nazanin" panose="00000400000000000000" pitchFamily="2" charset="-78"/>
              </a:rPr>
              <a:t>کنند.</a:t>
            </a:r>
            <a:endParaRPr lang="fa-IR" sz="1600" b="1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4" y="2942896"/>
            <a:ext cx="4624552" cy="34684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58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697" y="470074"/>
            <a:ext cx="5205057" cy="1106477"/>
          </a:xfrm>
        </p:spPr>
        <p:txBody>
          <a:bodyPr>
            <a:normAutofit/>
          </a:bodyPr>
          <a:lstStyle/>
          <a:p>
            <a:pPr algn="ctr" rtl="1"/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مرکز روزانه 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توانبخشی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P Yekan black" panose="02000503030000020004" pitchFamily="2" charset="-78"/>
              <a:cs typeface="AP Yekan black" panose="02000503030000020004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093" y="1865903"/>
            <a:ext cx="5151663" cy="4075351"/>
          </a:xfrm>
        </p:spPr>
        <p:txBody>
          <a:bodyPr>
            <a:normAutofit fontScale="40000" lnSpcReduction="20000"/>
          </a:bodyPr>
          <a:lstStyle/>
          <a:p>
            <a:pPr marL="0" indent="0" algn="justLow" rtl="1">
              <a:lnSpc>
                <a:spcPct val="170000"/>
              </a:lnSpc>
              <a:buNone/>
            </a:pPr>
            <a:r>
              <a:rPr lang="ar-SA" sz="4400" b="1" dirty="0" smtClean="0">
                <a:cs typeface="B Nazanin" panose="00000400000000000000" pitchFamily="2" charset="-78"/>
              </a:rPr>
              <a:t>مراکز </a:t>
            </a:r>
            <a:r>
              <a:rPr lang="ar-SA" sz="4400" b="1" dirty="0">
                <a:cs typeface="B Nazanin" panose="00000400000000000000" pitchFamily="2" charset="-78"/>
              </a:rPr>
              <a:t>روزانه </a:t>
            </a:r>
            <a:r>
              <a:rPr lang="ar-SA" sz="4400" b="1" dirty="0" smtClean="0">
                <a:cs typeface="B Nazanin" panose="00000400000000000000" pitchFamily="2" charset="-78"/>
              </a:rPr>
              <a:t>توانبخشی،</a:t>
            </a:r>
            <a:r>
              <a:rPr lang="fa-IR" sz="4400" b="1" dirty="0" smtClean="0">
                <a:cs typeface="B Nazanin" panose="00000400000000000000" pitchFamily="2" charset="-78"/>
              </a:rPr>
              <a:t> </a:t>
            </a:r>
            <a:r>
              <a:rPr lang="ar-SA" sz="4400" b="1" dirty="0" smtClean="0">
                <a:cs typeface="B Nazanin" panose="00000400000000000000" pitchFamily="2" charset="-78"/>
              </a:rPr>
              <a:t>مکان</a:t>
            </a:r>
            <a:r>
              <a:rPr lang="fa-IR" sz="4400" b="1" dirty="0" smtClean="0">
                <a:cs typeface="B Nazanin" panose="00000400000000000000" pitchFamily="2" charset="-78"/>
              </a:rPr>
              <a:t>‌</a:t>
            </a:r>
            <a:r>
              <a:rPr lang="ar-SA" sz="4400" b="1" dirty="0" smtClean="0">
                <a:cs typeface="B Nazanin" panose="00000400000000000000" pitchFamily="2" charset="-78"/>
              </a:rPr>
              <a:t>هایی </a:t>
            </a:r>
            <a:r>
              <a:rPr lang="ar-SA" sz="4400" b="1" dirty="0">
                <a:cs typeface="B Nazanin" panose="00000400000000000000" pitchFamily="2" charset="-78"/>
              </a:rPr>
              <a:t>برای </a:t>
            </a:r>
            <a:r>
              <a:rPr lang="ar-SA" sz="4400" b="1" dirty="0" smtClean="0">
                <a:cs typeface="B Nazanin" panose="00000400000000000000" pitchFamily="2" charset="-78"/>
              </a:rPr>
              <a:t>ارائه</a:t>
            </a:r>
            <a:r>
              <a:rPr lang="fa-IR" sz="4400" b="1" dirty="0" smtClean="0">
                <a:cs typeface="B Nazanin" panose="00000400000000000000" pitchFamily="2" charset="-78"/>
              </a:rPr>
              <a:t>‌ی</a:t>
            </a:r>
            <a:r>
              <a:rPr lang="ar-SA" sz="4400" b="1" dirty="0" smtClean="0">
                <a:cs typeface="B Nazanin" panose="00000400000000000000" pitchFamily="2" charset="-78"/>
              </a:rPr>
              <a:t> </a:t>
            </a:r>
            <a:r>
              <a:rPr lang="ar-SA" sz="4400" b="1" dirty="0">
                <a:cs typeface="B Nazanin" panose="00000400000000000000" pitchFamily="2" charset="-78"/>
              </a:rPr>
              <a:t>خدمات درمانی و توانبخشی به افرادی است که به علت ابتلا به </a:t>
            </a:r>
            <a:r>
              <a:rPr lang="ar-SA" sz="4400" b="1" dirty="0" smtClean="0">
                <a:cs typeface="B Nazanin" panose="00000400000000000000" pitchFamily="2" charset="-78"/>
              </a:rPr>
              <a:t>بیماری</a:t>
            </a:r>
            <a:r>
              <a:rPr lang="fa-IR" sz="4400" b="1" dirty="0" smtClean="0">
                <a:cs typeface="B Nazanin" panose="00000400000000000000" pitchFamily="2" charset="-78"/>
              </a:rPr>
              <a:t>‌</a:t>
            </a:r>
            <a:r>
              <a:rPr lang="ar-SA" sz="4400" b="1" dirty="0" smtClean="0">
                <a:cs typeface="B Nazanin" panose="00000400000000000000" pitchFamily="2" charset="-78"/>
              </a:rPr>
              <a:t>های </a:t>
            </a:r>
            <a:r>
              <a:rPr lang="ar-SA" sz="4400" b="1" dirty="0">
                <a:cs typeface="B Nazanin" panose="00000400000000000000" pitchFamily="2" charset="-78"/>
              </a:rPr>
              <a:t>اعصاب و روان مانند اختلال دو </a:t>
            </a:r>
            <a:r>
              <a:rPr lang="ar-SA" sz="4400" b="1" dirty="0" smtClean="0">
                <a:cs typeface="B Nazanin" panose="00000400000000000000" pitchFamily="2" charset="-78"/>
              </a:rPr>
              <a:t>قطبی</a:t>
            </a:r>
            <a:r>
              <a:rPr lang="fa-IR" sz="4400" b="1" dirty="0" smtClean="0">
                <a:cs typeface="B Nazanin" panose="00000400000000000000" pitchFamily="2" charset="-78"/>
              </a:rPr>
              <a:t>،</a:t>
            </a:r>
            <a:r>
              <a:rPr lang="ar-SA" sz="4400" b="1" dirty="0" smtClean="0">
                <a:cs typeface="B Nazanin" panose="00000400000000000000" pitchFamily="2" charset="-78"/>
              </a:rPr>
              <a:t> اسکیزوفرنی</a:t>
            </a:r>
            <a:r>
              <a:rPr lang="fa-IR" sz="4400" b="1" dirty="0" smtClean="0">
                <a:cs typeface="B Nazanin" panose="00000400000000000000" pitchFamily="2" charset="-78"/>
              </a:rPr>
              <a:t> و ...</a:t>
            </a:r>
            <a:r>
              <a:rPr lang="ar-SA" sz="4400" b="1" dirty="0" smtClean="0">
                <a:cs typeface="B Nazanin" panose="00000400000000000000" pitchFamily="2" charset="-78"/>
              </a:rPr>
              <a:t> توانایی</a:t>
            </a:r>
            <a:r>
              <a:rPr lang="fa-IR" sz="4400" b="1" dirty="0" smtClean="0">
                <a:cs typeface="B Nazanin" panose="00000400000000000000" pitchFamily="2" charset="-78"/>
              </a:rPr>
              <a:t>‌ عملکردیشان</a:t>
            </a:r>
            <a:r>
              <a:rPr lang="ar-SA" sz="4400" b="1" dirty="0" smtClean="0">
                <a:cs typeface="B Nazanin" panose="00000400000000000000" pitchFamily="2" charset="-78"/>
              </a:rPr>
              <a:t> </a:t>
            </a:r>
            <a:r>
              <a:rPr lang="fa-IR" sz="4400" b="1" dirty="0" smtClean="0">
                <a:cs typeface="B Nazanin" panose="00000400000000000000" pitchFamily="2" charset="-78"/>
              </a:rPr>
              <a:t>مانند مهارت‌های </a:t>
            </a:r>
            <a:r>
              <a:rPr lang="ar-SA" sz="4400" b="1" dirty="0" smtClean="0">
                <a:cs typeface="B Nazanin" panose="00000400000000000000" pitchFamily="2" charset="-78"/>
              </a:rPr>
              <a:t>شناختی</a:t>
            </a:r>
            <a:r>
              <a:rPr lang="fa-IR" sz="4400" b="1" dirty="0" smtClean="0">
                <a:cs typeface="B Nazanin" panose="00000400000000000000" pitchFamily="2" charset="-78"/>
              </a:rPr>
              <a:t>، </a:t>
            </a:r>
            <a:r>
              <a:rPr lang="ar-SA" sz="4400" b="1" dirty="0" smtClean="0">
                <a:cs typeface="B Nazanin" panose="00000400000000000000" pitchFamily="2" charset="-78"/>
              </a:rPr>
              <a:t>ار</a:t>
            </a:r>
            <a:r>
              <a:rPr lang="fa-IR" sz="4400" b="1" dirty="0" smtClean="0">
                <a:cs typeface="B Nazanin" panose="00000400000000000000" pitchFamily="2" charset="-78"/>
              </a:rPr>
              <a:t>ت</a:t>
            </a:r>
            <a:r>
              <a:rPr lang="ar-SA" sz="4400" b="1" dirty="0" smtClean="0">
                <a:cs typeface="B Nazanin" panose="00000400000000000000" pitchFamily="2" charset="-78"/>
              </a:rPr>
              <a:t>باطی </a:t>
            </a:r>
            <a:r>
              <a:rPr lang="ar-SA" sz="4400" b="1" dirty="0">
                <a:cs typeface="B Nazanin" panose="00000400000000000000" pitchFamily="2" charset="-78"/>
              </a:rPr>
              <a:t>و اجتماعی دچار </a:t>
            </a:r>
            <a:r>
              <a:rPr lang="ar-SA" sz="4400" b="1" dirty="0" smtClean="0">
                <a:cs typeface="B Nazanin" panose="00000400000000000000" pitchFamily="2" charset="-78"/>
              </a:rPr>
              <a:t>نقص </a:t>
            </a:r>
            <a:r>
              <a:rPr lang="ar-SA" sz="4400" b="1" dirty="0">
                <a:cs typeface="B Nazanin" panose="00000400000000000000" pitchFamily="2" charset="-78"/>
              </a:rPr>
              <a:t>و ضعف شده است. این ناتوانی­ها منجر به </a:t>
            </a:r>
            <a:r>
              <a:rPr lang="ar-SA" sz="4400" b="1" dirty="0" smtClean="0">
                <a:cs typeface="B Nazanin" panose="00000400000000000000" pitchFamily="2" charset="-78"/>
              </a:rPr>
              <a:t>گوشه</a:t>
            </a:r>
            <a:r>
              <a:rPr lang="fa-IR" sz="4400" b="1" dirty="0" smtClean="0">
                <a:cs typeface="B Nazanin" panose="00000400000000000000" pitchFamily="2" charset="-78"/>
              </a:rPr>
              <a:t>‌</a:t>
            </a:r>
            <a:r>
              <a:rPr lang="ar-SA" sz="4400" b="1" dirty="0" smtClean="0">
                <a:cs typeface="B Nazanin" panose="00000400000000000000" pitchFamily="2" charset="-78"/>
              </a:rPr>
              <a:t>گیری </a:t>
            </a:r>
            <a:r>
              <a:rPr lang="ar-SA" sz="4400" b="1" dirty="0">
                <a:cs typeface="B Nazanin" panose="00000400000000000000" pitchFamily="2" charset="-78"/>
              </a:rPr>
              <a:t>بیشتر و </a:t>
            </a:r>
            <a:r>
              <a:rPr lang="ar-SA" sz="4400" b="1" dirty="0" smtClean="0">
                <a:cs typeface="B Nazanin" panose="00000400000000000000" pitchFamily="2" charset="-78"/>
              </a:rPr>
              <a:t>انزوا</a:t>
            </a:r>
            <a:r>
              <a:rPr lang="fa-IR" sz="4400" b="1" dirty="0" smtClean="0">
                <a:cs typeface="B Nazanin" panose="00000400000000000000" pitchFamily="2" charset="-78"/>
              </a:rPr>
              <a:t>‌ی</a:t>
            </a:r>
            <a:r>
              <a:rPr lang="ar-SA" sz="4400" b="1" dirty="0" smtClean="0">
                <a:cs typeface="B Nazanin" panose="00000400000000000000" pitchFamily="2" charset="-78"/>
              </a:rPr>
              <a:t> </a:t>
            </a:r>
            <a:r>
              <a:rPr lang="ar-SA" sz="4400" b="1" dirty="0">
                <a:cs typeface="B Nazanin" panose="00000400000000000000" pitchFamily="2" charset="-78"/>
              </a:rPr>
              <a:t>بیمار از جامعه می­شود. انزوای روز افزون، خود </a:t>
            </a:r>
            <a:r>
              <a:rPr lang="ar-SA" sz="4400" b="1" dirty="0" smtClean="0">
                <a:cs typeface="B Nazanin" panose="00000400000000000000" pitchFamily="2" charset="-78"/>
              </a:rPr>
              <a:t>منجربه</a:t>
            </a:r>
            <a:r>
              <a:rPr lang="fa-IR" sz="4400" b="1" dirty="0" smtClean="0">
                <a:cs typeface="B Nazanin" panose="00000400000000000000" pitchFamily="2" charset="-78"/>
              </a:rPr>
              <a:t> افت عملکرد </a:t>
            </a:r>
            <a:r>
              <a:rPr lang="ar-SA" sz="4400" b="1" dirty="0" smtClean="0">
                <a:cs typeface="B Nazanin" panose="00000400000000000000" pitchFamily="2" charset="-78"/>
              </a:rPr>
              <a:t>بیمارا</a:t>
            </a:r>
            <a:r>
              <a:rPr lang="fa-IR" sz="4400" b="1" dirty="0" smtClean="0">
                <a:cs typeface="B Nazanin" panose="00000400000000000000" pitchFamily="2" charset="-78"/>
              </a:rPr>
              <a:t>ن</a:t>
            </a:r>
            <a:r>
              <a:rPr lang="ar-SA" sz="4400" b="1" dirty="0" smtClean="0">
                <a:cs typeface="B Nazanin" panose="00000400000000000000" pitchFamily="2" charset="-78"/>
              </a:rPr>
              <a:t> </a:t>
            </a:r>
            <a:r>
              <a:rPr lang="ar-SA" sz="4400" b="1" dirty="0">
                <a:cs typeface="B Nazanin" panose="00000400000000000000" pitchFamily="2" charset="-78"/>
              </a:rPr>
              <a:t>می­شود. این دور باطل باعث </a:t>
            </a:r>
            <a:r>
              <a:rPr lang="ar-SA" sz="4400" b="1" dirty="0" smtClean="0">
                <a:cs typeface="B Nazanin" panose="00000400000000000000" pitchFamily="2" charset="-78"/>
              </a:rPr>
              <a:t>می</a:t>
            </a:r>
            <a:r>
              <a:rPr lang="fa-IR" sz="4400" b="1" dirty="0" smtClean="0">
                <a:cs typeface="B Nazanin" panose="00000400000000000000" pitchFamily="2" charset="-78"/>
              </a:rPr>
              <a:t>‌</a:t>
            </a:r>
            <a:r>
              <a:rPr lang="ar-SA" sz="4400" b="1" dirty="0" smtClean="0">
                <a:cs typeface="B Nazanin" panose="00000400000000000000" pitchFamily="2" charset="-78"/>
              </a:rPr>
              <a:t>شود </a:t>
            </a:r>
            <a:r>
              <a:rPr lang="ar-SA" sz="4400" b="1" dirty="0">
                <a:cs typeface="B Nazanin" panose="00000400000000000000" pitchFamily="2" charset="-78"/>
              </a:rPr>
              <a:t>که به‌تدریج بیمار توانایی های لازم را کسب نکند و یا در صورت کسب در سال‌های گذشته به‌تدریج </a:t>
            </a:r>
            <a:r>
              <a:rPr lang="ar-SA" sz="4400" b="1" dirty="0" smtClean="0">
                <a:cs typeface="B Nazanin" panose="00000400000000000000" pitchFamily="2" charset="-78"/>
              </a:rPr>
              <a:t>آن</a:t>
            </a:r>
            <a:r>
              <a:rPr lang="fa-IR" sz="4400" b="1" dirty="0" smtClean="0">
                <a:cs typeface="B Nazanin" panose="00000400000000000000" pitchFamily="2" charset="-78"/>
              </a:rPr>
              <a:t>‌</a:t>
            </a:r>
            <a:r>
              <a:rPr lang="ar-SA" sz="4400" b="1" dirty="0" smtClean="0">
                <a:cs typeface="B Nazanin" panose="00000400000000000000" pitchFamily="2" charset="-78"/>
              </a:rPr>
              <a:t>ها </a:t>
            </a:r>
            <a:r>
              <a:rPr lang="ar-SA" sz="4400" b="1" dirty="0">
                <a:cs typeface="B Nazanin" panose="00000400000000000000" pitchFamily="2" charset="-78"/>
              </a:rPr>
              <a:t>را از دست بدهد. 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408" y="3196432"/>
            <a:ext cx="5506308" cy="2398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70000"/>
              </a:lnSpc>
            </a:pPr>
            <a:r>
              <a:rPr lang="ar-SA" b="1" dirty="0">
                <a:cs typeface="B Nazanin" panose="00000400000000000000" pitchFamily="2" charset="-78"/>
              </a:rPr>
              <a:t>برای درمان بیمار، در قدم اول لازم است اقدامات درمانی مانند بستری (در صورت بروز </a:t>
            </a:r>
            <a:r>
              <a:rPr lang="ar-SA" b="1" dirty="0" smtClean="0">
                <a:cs typeface="B Nazanin" panose="00000400000000000000" pitchFamily="2" charset="-78"/>
              </a:rPr>
              <a:t>مرحله</a:t>
            </a:r>
            <a:r>
              <a:rPr lang="fa-IR" b="1" dirty="0" smtClean="0">
                <a:cs typeface="B Nazanin" panose="00000400000000000000" pitchFamily="2" charset="-78"/>
              </a:rPr>
              <a:t>‌ی</a:t>
            </a:r>
            <a:r>
              <a:rPr lang="ar-SA" b="1" dirty="0" smtClean="0">
                <a:cs typeface="B Nazanin" panose="00000400000000000000" pitchFamily="2" charset="-78"/>
              </a:rPr>
              <a:t> </a:t>
            </a:r>
            <a:r>
              <a:rPr lang="ar-SA" b="1" dirty="0">
                <a:cs typeface="B Nazanin" panose="00000400000000000000" pitchFamily="2" charset="-78"/>
              </a:rPr>
              <a:t>حاد بیماری)، درمان دارویی به صورت بستری یا سرپایی در منزل انجام شود. این درمان منجر به کنترل و حذف </a:t>
            </a:r>
            <a:r>
              <a:rPr lang="ar-SA" b="1" dirty="0" smtClean="0">
                <a:cs typeface="B Nazanin" panose="00000400000000000000" pitchFamily="2" charset="-78"/>
              </a:rPr>
              <a:t>علا</a:t>
            </a:r>
            <a:r>
              <a:rPr lang="fa-IR" b="1" dirty="0" smtClean="0">
                <a:cs typeface="B Nazanin" panose="00000400000000000000" pitchFamily="2" charset="-78"/>
              </a:rPr>
              <a:t>ئ</a:t>
            </a:r>
            <a:r>
              <a:rPr lang="ar-SA" b="1" dirty="0" smtClean="0">
                <a:cs typeface="B Nazanin" panose="00000400000000000000" pitchFamily="2" charset="-78"/>
              </a:rPr>
              <a:t>م </a:t>
            </a:r>
            <a:r>
              <a:rPr lang="ar-SA" b="1" dirty="0">
                <a:cs typeface="B Nazanin" panose="00000400000000000000" pitchFamily="2" charset="-78"/>
              </a:rPr>
              <a:t>حاد بیماری می­شود. پس از سپری شدن فاز حاد </a:t>
            </a:r>
            <a:r>
              <a:rPr lang="ar-SA" b="1" dirty="0" smtClean="0">
                <a:cs typeface="B Nazanin" panose="00000400000000000000" pitchFamily="2" charset="-78"/>
              </a:rPr>
              <a:t>بیماری، </a:t>
            </a:r>
            <a:r>
              <a:rPr lang="ar-SA" b="1" dirty="0">
                <a:cs typeface="B Nazanin" panose="00000400000000000000" pitchFamily="2" charset="-78"/>
              </a:rPr>
              <a:t>درمان وارد مرحله جدیدی </a:t>
            </a:r>
            <a:r>
              <a:rPr lang="ar-SA" b="1" dirty="0" smtClean="0">
                <a:cs typeface="B Nazanin" panose="00000400000000000000" pitchFamily="2" charset="-78"/>
              </a:rPr>
              <a:t>ب</a:t>
            </a:r>
            <a:r>
              <a:rPr lang="fa-IR" b="1" dirty="0" smtClean="0">
                <a:cs typeface="B Nazanin" panose="00000400000000000000" pitchFamily="2" charset="-78"/>
              </a:rPr>
              <a:t>ه‌</a:t>
            </a:r>
            <a:r>
              <a:rPr lang="ar-SA" b="1" dirty="0" smtClean="0">
                <a:cs typeface="B Nazanin" panose="00000400000000000000" pitchFamily="2" charset="-78"/>
              </a:rPr>
              <a:t>نام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توانبخشی</a:t>
            </a:r>
            <a:r>
              <a:rPr lang="fa-IR" b="1" dirty="0" smtClean="0">
                <a:cs typeface="B Nazanin" panose="00000400000000000000" pitchFamily="2" charset="-78"/>
              </a:rPr>
              <a:t> می‌شود</a:t>
            </a:r>
            <a:r>
              <a:rPr lang="en-US" b="1" dirty="0" smtClean="0">
                <a:cs typeface="B Nazanin" panose="00000400000000000000" pitchFamily="2" charset="-78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016">
            <a:off x="1555599" y="402065"/>
            <a:ext cx="3753926" cy="2667790"/>
          </a:xfrm>
          <a:prstGeom prst="ellipse">
            <a:avLst/>
          </a:prstGeom>
          <a:ln w="1905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662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722" y="1084658"/>
            <a:ext cx="10515600" cy="1296743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chemeClr val="accent6">
                    <a:lumMod val="75000"/>
                  </a:schemeClr>
                </a:solidFill>
                <a:cs typeface="Sina" panose="00000700000000000000" pitchFamily="2" charset="-78"/>
              </a:rPr>
              <a:t> کلاس‌های </a:t>
            </a:r>
            <a:r>
              <a:rPr lang="fa-IR" sz="3200" b="1" dirty="0" smtClean="0">
                <a:solidFill>
                  <a:schemeClr val="accent6">
                    <a:lumMod val="75000"/>
                  </a:schemeClr>
                </a:solidFill>
                <a:cs typeface="Sina" panose="00000700000000000000" pitchFamily="2" charset="-78"/>
              </a:rPr>
              <a:t>برنامه‌ريزی </a:t>
            </a:r>
            <a:r>
              <a:rPr lang="fa-IR" sz="3200" b="1" dirty="0">
                <a:solidFill>
                  <a:schemeClr val="accent6">
                    <a:lumMod val="75000"/>
                  </a:schemeClr>
                </a:solidFill>
                <a:cs typeface="Sina" panose="00000700000000000000" pitchFamily="2" charset="-78"/>
              </a:rPr>
              <a:t>و </a:t>
            </a:r>
            <a:r>
              <a:rPr lang="fa-IR" sz="3200" b="1" dirty="0" smtClean="0">
                <a:solidFill>
                  <a:schemeClr val="accent6">
                    <a:lumMod val="75000"/>
                  </a:schemeClr>
                </a:solidFill>
                <a:cs typeface="Sina" panose="00000700000000000000" pitchFamily="2" charset="-78"/>
              </a:rPr>
              <a:t>اشتغال</a:t>
            </a:r>
            <a:r>
              <a:rPr lang="en-US" sz="3200" b="1" dirty="0">
                <a:cs typeface="Sina" panose="00000700000000000000" pitchFamily="2" charset="-78"/>
              </a:rPr>
              <a:t/>
            </a:r>
            <a:br>
              <a:rPr lang="en-US" sz="3200" b="1" dirty="0">
                <a:cs typeface="Sina" panose="00000700000000000000" pitchFamily="2" charset="-78"/>
              </a:rPr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Sina" panose="00000700000000000000" pitchFamily="2" charset="-78"/>
              </a:rPr>
              <a:t> </a:t>
            </a:r>
            <a:endParaRPr lang="en-US" sz="3200" dirty="0">
              <a:cs typeface="Sina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0" y="4844461"/>
            <a:ext cx="1954006" cy="16988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766" y="2281419"/>
            <a:ext cx="7643523" cy="4576581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SA" sz="1800" b="1" dirty="0" smtClean="0">
                <a:cs typeface="B Nazanin" panose="00000400000000000000" pitchFamily="2" charset="-78"/>
              </a:rPr>
              <a:t>اشتغال </a:t>
            </a:r>
            <a:r>
              <a:rPr lang="ar-SA" sz="1800" b="1" dirty="0">
                <a:cs typeface="B Nazanin" panose="00000400000000000000" pitchFamily="2" charset="-78"/>
              </a:rPr>
              <a:t>و داشتن حرفه و شغل مناسب از جمله مسائلی است که برای انسان‏ها اهمیت زیادی دارد. شغل و حرفه در رابطه با جوانان از اهمیتی دو چندان برخوردار است و علاوه بر تأمین نیازمندی‏های اقتصادی، آثار تربیتی، روان‏شناختی، اجتماعی و معنوی نیز دارد.</a:t>
            </a:r>
            <a:endParaRPr lang="en-US" sz="1800" b="1" dirty="0"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ar-SA" sz="1800" b="1" dirty="0">
                <a:cs typeface="B Nazanin" panose="00000400000000000000" pitchFamily="2" charset="-78"/>
              </a:rPr>
              <a:t>کلاس‌های </a:t>
            </a:r>
            <a:r>
              <a:rPr lang="fa-IR" sz="1800" b="1" dirty="0">
                <a:cs typeface="B Nazanin" panose="00000400000000000000" pitchFamily="2" charset="-78"/>
              </a:rPr>
              <a:t>«</a:t>
            </a:r>
            <a:r>
              <a:rPr lang="ar-SA" sz="1800" b="1" dirty="0" smtClean="0">
                <a:cs typeface="B Nazanin" panose="00000400000000000000" pitchFamily="2" charset="-78"/>
              </a:rPr>
              <a:t>برنامه‌ریزی</a:t>
            </a:r>
            <a:r>
              <a:rPr lang="fa-IR" sz="1800" b="1" dirty="0" smtClean="0">
                <a:cs typeface="B Nazanin" panose="00000400000000000000" pitchFamily="2" charset="-78"/>
              </a:rPr>
              <a:t> و هدفگذاري»</a:t>
            </a:r>
            <a:r>
              <a:rPr lang="ar-SA" sz="1800" b="1" dirty="0" smtClean="0">
                <a:cs typeface="B Nazanin" panose="00000400000000000000" pitchFamily="2" charset="-78"/>
              </a:rPr>
              <a:t> و</a:t>
            </a:r>
            <a:r>
              <a:rPr lang="fa-IR" sz="1800" b="1" dirty="0" smtClean="0">
                <a:cs typeface="B Nazanin" panose="00000400000000000000" pitchFamily="2" charset="-78"/>
              </a:rPr>
              <a:t> «آمادگي براي</a:t>
            </a:r>
            <a:r>
              <a:rPr lang="ar-SA" sz="1800" b="1" dirty="0" smtClean="0">
                <a:cs typeface="B Nazanin" panose="00000400000000000000" pitchFamily="2" charset="-78"/>
              </a:rPr>
              <a:t> اشتغال</a:t>
            </a:r>
            <a:r>
              <a:rPr lang="fa-IR" sz="1800" b="1" dirty="0">
                <a:cs typeface="B Nazanin" panose="00000400000000000000" pitchFamily="2" charset="-78"/>
              </a:rPr>
              <a:t>»</a:t>
            </a:r>
            <a:r>
              <a:rPr lang="ar-SA" sz="1800" b="1" dirty="0" smtClean="0">
                <a:cs typeface="B Nazanin" panose="00000400000000000000" pitchFamily="2" charset="-78"/>
              </a:rPr>
              <a:t> </a:t>
            </a:r>
            <a:r>
              <a:rPr lang="ar-SA" sz="1800" b="1" dirty="0">
                <a:cs typeface="B Nazanin" panose="00000400000000000000" pitchFamily="2" charset="-78"/>
              </a:rPr>
              <a:t>در مراکز روزانه توانبخشی ابر، به </a:t>
            </a:r>
            <a:r>
              <a:rPr lang="ar-SA" sz="1800" b="1" dirty="0" smtClean="0">
                <a:cs typeface="B Nazanin" panose="00000400000000000000" pitchFamily="2" charset="-78"/>
              </a:rPr>
              <a:t>منظور</a:t>
            </a:r>
            <a:r>
              <a:rPr lang="fa-IR" sz="1800" b="1" dirty="0" smtClean="0">
                <a:cs typeface="B Nazanin" panose="00000400000000000000" pitchFamily="2" charset="-78"/>
              </a:rPr>
              <a:t> آشنايي، ايجاد و حفظ مهارت برنامه‌ريزي كوتاه مدت،ميان مدت و بلند مدت،</a:t>
            </a:r>
            <a:r>
              <a:rPr lang="ar-SA" sz="1800" b="1" dirty="0" smtClean="0">
                <a:cs typeface="B Nazanin" panose="00000400000000000000" pitchFamily="2" charset="-78"/>
              </a:rPr>
              <a:t> </a:t>
            </a:r>
            <a:r>
              <a:rPr lang="fa-IR" sz="1800" b="1" dirty="0" smtClean="0">
                <a:cs typeface="B Nazanin" panose="00000400000000000000" pitchFamily="2" charset="-78"/>
              </a:rPr>
              <a:t>آشنايي با ظرفيت‌هاي وجودي خود و يافتن متناسبترين شغل با وضعيت حال حاضر، </a:t>
            </a:r>
            <a:r>
              <a:rPr lang="ar-SA" sz="1800" b="1" dirty="0" smtClean="0">
                <a:cs typeface="B Nazanin" panose="00000400000000000000" pitchFamily="2" charset="-78"/>
              </a:rPr>
              <a:t>آمادگی برای </a:t>
            </a:r>
            <a:r>
              <a:rPr lang="ar-SA" sz="1800" b="1" dirty="0">
                <a:cs typeface="B Nazanin" panose="00000400000000000000" pitchFamily="2" charset="-78"/>
              </a:rPr>
              <a:t>حضور در بازار کار رقابتی (کار واقعی)، کسب شغل متناسب با ظرفیت‌ها و توانمندی‌هایش و پیگیری برای باقی ماندن در شغل کسب‎شده انجام می‌پذیرد.</a:t>
            </a:r>
            <a:endParaRPr lang="en-US" sz="1800" b="1" dirty="0"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6446" y="429967"/>
            <a:ext cx="1506070" cy="130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7697" y="830318"/>
            <a:ext cx="7777654" cy="2795752"/>
          </a:xfrm>
        </p:spPr>
        <p:txBody>
          <a:bodyPr>
            <a:noAutofit/>
          </a:bodyPr>
          <a:lstStyle/>
          <a:p>
            <a:pPr marL="0" indent="0" algn="justLow" rtl="1">
              <a:lnSpc>
                <a:spcPct val="160000"/>
              </a:lnSpc>
              <a:buNone/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توانبخشی حرفه‌ای</a:t>
            </a:r>
          </a:p>
          <a:p>
            <a:pPr marL="0" indent="0" algn="justLow" rtl="1">
              <a:lnSpc>
                <a:spcPct val="160000"/>
              </a:lnSpc>
              <a:buNone/>
            </a:pPr>
            <a:r>
              <a:rPr lang="fa-IR" sz="18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1600" b="1" dirty="0">
                <a:cs typeface="B Nazanin" panose="00000400000000000000" pitchFamily="2" charset="-78"/>
              </a:rPr>
              <a:t>این برنامه </a:t>
            </a:r>
            <a:r>
              <a:rPr lang="fa-IR" sz="1600" b="1" dirty="0" smtClean="0">
                <a:cs typeface="B Nazanin" panose="00000400000000000000" pitchFamily="2" charset="-78"/>
              </a:rPr>
              <a:t>به‌صورت </a:t>
            </a:r>
            <a:r>
              <a:rPr lang="fa-IR" sz="1600" b="1" dirty="0">
                <a:cs typeface="B Nazanin" panose="00000400000000000000" pitchFamily="2" charset="-78"/>
              </a:rPr>
              <a:t>اختصاصی توسط </a:t>
            </a:r>
            <a:r>
              <a:rPr lang="fa-IR" sz="1600" b="1" dirty="0" smtClean="0">
                <a:cs typeface="B Nazanin" panose="00000400000000000000" pitchFamily="2" charset="-78"/>
              </a:rPr>
              <a:t>کارشناسان كاردرماني </a:t>
            </a:r>
            <a:r>
              <a:rPr lang="fa-IR" sz="1600" b="1" dirty="0">
                <a:cs typeface="B Nazanin" panose="00000400000000000000" pitchFamily="2" charset="-78"/>
              </a:rPr>
              <a:t>اجرا </a:t>
            </a:r>
            <a:r>
              <a:rPr lang="fa-IR" sz="1600" b="1" dirty="0" smtClean="0">
                <a:cs typeface="B Nazanin" panose="00000400000000000000" pitchFamily="2" charset="-78"/>
              </a:rPr>
              <a:t>می‌شود</a:t>
            </a:r>
            <a:r>
              <a:rPr lang="fa-IR" sz="1600" b="1" dirty="0">
                <a:cs typeface="B Nazanin" panose="00000400000000000000" pitchFamily="2" charset="-78"/>
              </a:rPr>
              <a:t>. این </a:t>
            </a:r>
            <a:r>
              <a:rPr lang="fa-IR" sz="1600" b="1" dirty="0" smtClean="0">
                <a:cs typeface="B Nazanin" panose="00000400000000000000" pitchFamily="2" charset="-78"/>
              </a:rPr>
              <a:t>خدمت مخصوص افرادی </a:t>
            </a:r>
            <a:r>
              <a:rPr lang="fa-IR" sz="1600" b="1" dirty="0">
                <a:cs typeface="B Nazanin" panose="00000400000000000000" pitchFamily="2" charset="-78"/>
              </a:rPr>
              <a:t>است که مدت زمان طولانی از </a:t>
            </a:r>
            <a:r>
              <a:rPr lang="fa-IR" sz="1600" b="1" dirty="0" smtClean="0">
                <a:cs typeface="B Nazanin" panose="00000400000000000000" pitchFamily="2" charset="-78"/>
              </a:rPr>
              <a:t>حضور در بازاركار بی </a:t>
            </a:r>
            <a:r>
              <a:rPr lang="fa-IR" sz="1600" b="1" dirty="0">
                <a:cs typeface="B Nazanin" panose="00000400000000000000" pitchFamily="2" charset="-78"/>
              </a:rPr>
              <a:t>بهره </a:t>
            </a:r>
            <a:r>
              <a:rPr lang="fa-IR" sz="1600" b="1" dirty="0" smtClean="0">
                <a:cs typeface="B Nazanin" panose="00000400000000000000" pitchFamily="2" charset="-78"/>
              </a:rPr>
              <a:t>بوده‌ يا به دليل بروز بيماري شغل خود را ازدست داده‌اند. کاردرمانگران </a:t>
            </a:r>
            <a:r>
              <a:rPr lang="fa-IR" sz="1600" b="1" dirty="0">
                <a:cs typeface="B Nazanin" panose="00000400000000000000" pitchFamily="2" charset="-78"/>
              </a:rPr>
              <a:t>با همکاری </a:t>
            </a:r>
            <a:r>
              <a:rPr lang="fa-IR" sz="1600" b="1" dirty="0" smtClean="0">
                <a:cs typeface="B Nazanin" panose="00000400000000000000" pitchFamily="2" charset="-78"/>
              </a:rPr>
              <a:t>سازمان‌های </a:t>
            </a:r>
            <a:r>
              <a:rPr lang="fa-IR" sz="1600" b="1" dirty="0">
                <a:cs typeface="B Nazanin" panose="00000400000000000000" pitchFamily="2" charset="-78"/>
              </a:rPr>
              <a:t>اجتماعی، سعی در ایجاد </a:t>
            </a:r>
            <a:r>
              <a:rPr lang="fa-IR" sz="1600" b="1" dirty="0" smtClean="0">
                <a:cs typeface="B Nazanin" panose="00000400000000000000" pitchFamily="2" charset="-78"/>
              </a:rPr>
              <a:t>فرصت‌های </a:t>
            </a:r>
            <a:r>
              <a:rPr lang="fa-IR" sz="1600" b="1" dirty="0">
                <a:cs typeface="B Nazanin" panose="00000400000000000000" pitchFamily="2" charset="-78"/>
              </a:rPr>
              <a:t>شغلی داوطلبانه هرچه بیشتر دارند. </a:t>
            </a:r>
            <a:r>
              <a:rPr lang="fa-IR" sz="1600" b="1" dirty="0" smtClean="0">
                <a:cs typeface="B Nazanin" panose="00000400000000000000" pitchFamily="2" charset="-78"/>
              </a:rPr>
              <a:t>از </a:t>
            </a:r>
            <a:r>
              <a:rPr lang="fa-IR" sz="1600" b="1" dirty="0">
                <a:cs typeface="B Nazanin" panose="00000400000000000000" pitchFamily="2" charset="-78"/>
              </a:rPr>
              <a:t>زیر </a:t>
            </a:r>
            <a:r>
              <a:rPr lang="fa-IR" sz="1600" b="1" dirty="0" smtClean="0">
                <a:cs typeface="B Nazanin" panose="00000400000000000000" pitchFamily="2" charset="-78"/>
              </a:rPr>
              <a:t>مجموعه‌های </a:t>
            </a:r>
            <a:r>
              <a:rPr lang="fa-IR" sz="1600" b="1" dirty="0">
                <a:cs typeface="B Nazanin" panose="00000400000000000000" pitchFamily="2" charset="-78"/>
              </a:rPr>
              <a:t>این سیستم </a:t>
            </a:r>
            <a:r>
              <a:rPr lang="fa-IR" sz="1600" b="1" dirty="0" smtClean="0">
                <a:cs typeface="B Nazanin" panose="00000400000000000000" pitchFamily="2" charset="-78"/>
              </a:rPr>
              <a:t>می‌توان </a:t>
            </a:r>
            <a:r>
              <a:rPr lang="fa-IR" sz="1600" b="1" dirty="0">
                <a:cs typeface="B Nazanin" panose="00000400000000000000" pitchFamily="2" charset="-78"/>
              </a:rPr>
              <a:t>به </a:t>
            </a:r>
            <a:r>
              <a:rPr lang="fa-IR" sz="1600" b="1" dirty="0" smtClean="0">
                <a:cs typeface="B Nazanin" panose="00000400000000000000" pitchFamily="2" charset="-78"/>
              </a:rPr>
              <a:t>کارگاه‌های حمایت </a:t>
            </a:r>
            <a:r>
              <a:rPr lang="fa-IR" sz="1600" b="1" dirty="0">
                <a:cs typeface="B Nazanin" panose="00000400000000000000" pitchFamily="2" charset="-78"/>
              </a:rPr>
              <a:t>شده، </a:t>
            </a:r>
            <a:r>
              <a:rPr lang="fa-IR" sz="1600" b="1" dirty="0" smtClean="0">
                <a:cs typeface="B Nazanin" panose="00000400000000000000" pitchFamily="2" charset="-78"/>
              </a:rPr>
              <a:t>بخش‌های </a:t>
            </a:r>
            <a:r>
              <a:rPr lang="fa-IR" sz="1600" b="1" dirty="0">
                <a:cs typeface="B Nazanin" panose="00000400000000000000" pitchFamily="2" charset="-78"/>
              </a:rPr>
              <a:t>داوطلبانه، استخدام حمایتی، </a:t>
            </a:r>
            <a:r>
              <a:rPr lang="fa-IR" sz="1600" b="1" dirty="0" smtClean="0">
                <a:cs typeface="B Nazanin" panose="00000400000000000000" pitchFamily="2" charset="-78"/>
              </a:rPr>
              <a:t>خوداشتغالی(فري لَنسري) </a:t>
            </a:r>
            <a:r>
              <a:rPr lang="fa-IR" sz="1600" b="1" dirty="0">
                <a:cs typeface="B Nazanin" panose="00000400000000000000" pitchFamily="2" charset="-78"/>
              </a:rPr>
              <a:t>و استخدام حمایت </a:t>
            </a:r>
            <a:r>
              <a:rPr lang="fa-IR" sz="1600" b="1" dirty="0" smtClean="0">
                <a:cs typeface="B Nazanin" panose="00000400000000000000" pitchFamily="2" charset="-78"/>
              </a:rPr>
              <a:t>شده طبق </a:t>
            </a:r>
            <a:r>
              <a:rPr lang="fa-IR" sz="1600" b="1" dirty="0">
                <a:cs typeface="B Nazanin" panose="00000400000000000000" pitchFamily="2" charset="-78"/>
              </a:rPr>
              <a:t>مدل </a:t>
            </a:r>
            <a:r>
              <a:rPr lang="en-US" sz="16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IPS</a:t>
            </a:r>
            <a:r>
              <a:rPr lang="fa-IR" sz="16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در بازاركار واقعي و رقابتي </a:t>
            </a:r>
            <a:r>
              <a:rPr lang="fa-IR" sz="1600" b="1" dirty="0" smtClean="0">
                <a:cs typeface="B Nazanin" panose="00000400000000000000" pitchFamily="2" charset="-78"/>
              </a:rPr>
              <a:t>نام برد.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8898" y="3972911"/>
            <a:ext cx="6881101" cy="249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  <a:spcBef>
                <a:spcPts val="1000"/>
              </a:spcBef>
            </a:pP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مركز روزانه توانبخشي ابر، </a:t>
            </a: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مفتخر </a:t>
            </a: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است </a:t>
            </a: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كه تاكنون توانسته، </a:t>
            </a: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با حمايت‌ خيريه «انجمن حمايت از بيماران و بيمارستان روانپزشكي ابر»،</a:t>
            </a: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 </a:t>
            </a:r>
            <a:r>
              <a:rPr lang="fa-IR" sz="1600" b="1" u="sng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از بيش از ده مراجع </a:t>
            </a: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كه در هريك از رشته‌هاي هنري و فرهنگي توانمند بوده‌اند يا توانمندي كسب كرده‌اند، تحت عنوان «كمك مربي» </a:t>
            </a: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تفاهم </a:t>
            </a: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نامه شغلي بنويسد و از آنان براي برگزاري هرچه بهتر و حرفه‌اي‌تر </a:t>
            </a: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كلاس‌هاي مركز </a:t>
            </a: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بهره ببرد.</a:t>
            </a:r>
          </a:p>
          <a:p>
            <a:pPr lvl="0" algn="ctr" rtl="1">
              <a:lnSpc>
                <a:spcPct val="150000"/>
              </a:lnSpc>
              <a:spcBef>
                <a:spcPts val="1000"/>
              </a:spcBef>
            </a:pP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اين امر منجر به </a:t>
            </a: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ارتقاء </a:t>
            </a: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روند درمان و پيشرفت </a:t>
            </a: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چشمگير </a:t>
            </a:r>
            <a:r>
              <a:rPr lang="fa-IR" sz="1600" b="1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در توانمندسازي كمك مربي و خصوصا ساير مراجعان از طريق الگوسازي و همدلي و درك متقابل شده‌است</a:t>
            </a:r>
            <a:r>
              <a:rPr lang="fa-IR" sz="1400" b="1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10955074" y="789254"/>
            <a:ext cx="812463" cy="8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518" y="1000755"/>
            <a:ext cx="8534401" cy="1325563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ارتباط با </a:t>
            </a:r>
            <a:br>
              <a:rPr lang="fa-IR" sz="2000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</a:b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خيريه «انجمن حمايت از بيماران و بيمارستان روانپزشكي ايران»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AP Yekan black" panose="02000503030000020004" pitchFamily="2" charset="-78"/>
              <a:cs typeface="AP Yekan black" panose="02000503030000020004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706748"/>
            <a:ext cx="5894535" cy="3445696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1600" dirty="0" smtClean="0">
                <a:cs typeface="B Sina" panose="00000700000000000000" pitchFamily="2" charset="-78"/>
              </a:rPr>
              <a:t>تلفن:</a:t>
            </a:r>
            <a:r>
              <a:rPr lang="en-US" sz="1600" dirty="0" smtClean="0">
                <a:cs typeface="B Sina" panose="00000700000000000000" pitchFamily="2" charset="-78"/>
              </a:rPr>
              <a:t>       </a:t>
            </a:r>
            <a:r>
              <a:rPr lang="fa-IR" sz="1600" dirty="0" smtClean="0">
                <a:cs typeface="B Sina" panose="00000700000000000000" pitchFamily="2" charset="-78"/>
              </a:rPr>
              <a:t>                                       </a:t>
            </a:r>
            <a:r>
              <a:rPr lang="en-US" sz="1600" dirty="0" smtClean="0">
                <a:cs typeface="B Sina" panose="00000700000000000000" pitchFamily="2" charset="-78"/>
              </a:rPr>
              <a:t> </a:t>
            </a:r>
            <a:r>
              <a:rPr lang="fa-IR" sz="1600" dirty="0" smtClean="0">
                <a:cs typeface="B Sina" panose="00000700000000000000" pitchFamily="2" charset="-78"/>
              </a:rPr>
              <a:t>  </a:t>
            </a:r>
            <a:r>
              <a:rPr lang="en-US" sz="1600" dirty="0" smtClean="0">
                <a:cs typeface="B Sina" panose="00000700000000000000" pitchFamily="2" charset="-78"/>
              </a:rPr>
              <a:t>       </a:t>
            </a:r>
            <a:r>
              <a:rPr lang="fa-IR" sz="1600" dirty="0" smtClean="0">
                <a:cs typeface="B Sina" panose="00000700000000000000" pitchFamily="2" charset="-78"/>
              </a:rPr>
              <a:t>    </a:t>
            </a:r>
            <a:r>
              <a:rPr lang="fa-IR" sz="1600" dirty="0" smtClean="0">
                <a:latin typeface="Aller" panose="020B0503030302020204" pitchFamily="34" charset="0"/>
                <a:cs typeface="B Titr" panose="00000700000000000000" pitchFamily="2" charset="-78"/>
              </a:rPr>
              <a:t>02144577863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600" dirty="0" smtClean="0">
                <a:cs typeface="B Sina" panose="00000700000000000000" pitchFamily="2" charset="-78"/>
              </a:rPr>
              <a:t>سايت:                                                </a:t>
            </a:r>
            <a:r>
              <a:rPr lang="en-US" sz="1600" b="1" dirty="0" smtClean="0">
                <a:latin typeface="Arial Black" panose="020B0A04020102020204" pitchFamily="34" charset="0"/>
                <a:cs typeface="B Sina" panose="00000700000000000000" pitchFamily="2" charset="-78"/>
              </a:rPr>
              <a:t>CHARITY.IUMS.AC.IR</a:t>
            </a:r>
            <a:r>
              <a:rPr lang="fa-IR" sz="1600" b="1" dirty="0" smtClean="0">
                <a:latin typeface="Arial Black" panose="020B0A04020102020204" pitchFamily="34" charset="0"/>
                <a:cs typeface="B Sina" panose="00000700000000000000" pitchFamily="2" charset="-78"/>
              </a:rPr>
              <a:t>  </a:t>
            </a:r>
            <a:r>
              <a:rPr lang="fa-IR" sz="1600" dirty="0" smtClean="0">
                <a:cs typeface="B Sina" panose="00000700000000000000" pitchFamily="2" charset="-78"/>
              </a:rPr>
              <a:t>                                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600" dirty="0" smtClean="0">
                <a:cs typeface="B Sina" panose="00000700000000000000" pitchFamily="2" charset="-78"/>
              </a:rPr>
              <a:t>اطلاعات حساب بانكي انجمن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600" dirty="0" smtClean="0">
                <a:cs typeface="B Sina" panose="00000700000000000000" pitchFamily="2" charset="-78"/>
              </a:rPr>
              <a:t>ش.حساب                                                    </a:t>
            </a:r>
            <a:r>
              <a:rPr lang="fa-IR" sz="1600" dirty="0" smtClean="0">
                <a:cs typeface="B Titr" panose="00000700000000000000" pitchFamily="2" charset="-78"/>
              </a:rPr>
              <a:t>9322214749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600" dirty="0" smtClean="0">
                <a:cs typeface="B Sina" panose="00000700000000000000" pitchFamily="2" charset="-78"/>
              </a:rPr>
              <a:t>ش.كارت                                             </a:t>
            </a:r>
            <a:r>
              <a:rPr lang="fa-IR" sz="1600" dirty="0" smtClean="0">
                <a:cs typeface="B Titr" panose="00000700000000000000" pitchFamily="2" charset="-78"/>
              </a:rPr>
              <a:t>6104337811338084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600" dirty="0" smtClean="0">
                <a:cs typeface="B Sina" panose="00000700000000000000" pitchFamily="2" charset="-78"/>
              </a:rPr>
              <a:t>ش.شبا                     </a:t>
            </a:r>
            <a:r>
              <a:rPr lang="en-US" sz="1600" dirty="0" smtClean="0">
                <a:cs typeface="B Sina" panose="00000700000000000000" pitchFamily="2" charset="-78"/>
              </a:rPr>
              <a:t>  </a:t>
            </a:r>
            <a:r>
              <a:rPr lang="fa-IR" sz="1600" dirty="0" smtClean="0">
                <a:cs typeface="B Sina" panose="00000700000000000000" pitchFamily="2" charset="-78"/>
              </a:rPr>
              <a:t>    </a:t>
            </a:r>
            <a:r>
              <a:rPr lang="en-US" sz="1600" b="1" dirty="0" smtClean="0">
                <a:latin typeface="Arial Black" panose="020B0A04020102020204" pitchFamily="34" charset="0"/>
                <a:cs typeface="B Sina" panose="00000700000000000000" pitchFamily="2" charset="-78"/>
              </a:rPr>
              <a:t>IR540120020000009322214749</a:t>
            </a:r>
            <a:endParaRPr lang="fa-IR" sz="1600" b="1" dirty="0" smtClean="0">
              <a:latin typeface="Arial Black" panose="020B0A04020102020204" pitchFamily="34" charset="0"/>
              <a:cs typeface="B Sina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600" b="1" dirty="0" smtClean="0">
                <a:latin typeface="Arial Black" panose="020B0A04020102020204" pitchFamily="34" charset="0"/>
                <a:cs typeface="B Sina" panose="00000700000000000000" pitchFamily="2" charset="-78"/>
              </a:rPr>
              <a:t>آدرس                          </a:t>
            </a:r>
            <a:r>
              <a:rPr lang="fa-IR" sz="1300" b="1" dirty="0" smtClean="0">
                <a:latin typeface="Arial Black" panose="020B0A04020102020204" pitchFamily="34" charset="0"/>
                <a:cs typeface="B Titr" panose="00000700000000000000" pitchFamily="2" charset="-78"/>
              </a:rPr>
              <a:t>تهران،كيلومتر </a:t>
            </a:r>
            <a:r>
              <a:rPr lang="fa-IR" sz="1300" b="1" u="sng" dirty="0">
                <a:latin typeface="Arial Black" panose="020B0A04020102020204" pitchFamily="34" charset="0"/>
                <a:cs typeface="B Titr" panose="00000700000000000000" pitchFamily="2" charset="-78"/>
              </a:rPr>
              <a:t>7</a:t>
            </a:r>
            <a:r>
              <a:rPr lang="fa-IR" sz="1300" b="1" dirty="0">
                <a:latin typeface="Arial Black" panose="020B0A04020102020204" pitchFamily="34" charset="0"/>
                <a:cs typeface="B Titr" panose="00000700000000000000" pitchFamily="2" charset="-78"/>
              </a:rPr>
              <a:t> جاده مخصوص کرج ، جنب ورودی </a:t>
            </a:r>
            <a:r>
              <a:rPr lang="fa-IR" sz="1300" b="1" dirty="0" smtClean="0">
                <a:latin typeface="Arial Black" panose="020B0A04020102020204" pitchFamily="34" charset="0"/>
                <a:cs typeface="B Titr" panose="00000700000000000000" pitchFamily="2" charset="-78"/>
              </a:rPr>
              <a:t>آزادگان شمال    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300" b="1" dirty="0" smtClean="0">
                <a:latin typeface="Arial Black" panose="020B0A04020102020204" pitchFamily="34" charset="0"/>
                <a:cs typeface="B Titr" panose="00000700000000000000" pitchFamily="2" charset="-78"/>
              </a:rPr>
              <a:t>                                             پشت </a:t>
            </a:r>
            <a:r>
              <a:rPr lang="fa-IR" sz="1300" b="1" dirty="0">
                <a:latin typeface="Arial Black" panose="020B0A04020102020204" pitchFamily="34" charset="0"/>
                <a:cs typeface="B Titr" panose="00000700000000000000" pitchFamily="2" charset="-78"/>
              </a:rPr>
              <a:t>پارکینگ شهید </a:t>
            </a:r>
            <a:r>
              <a:rPr lang="fa-IR" sz="1300" b="1" dirty="0" smtClean="0">
                <a:latin typeface="Arial Black" panose="020B0A04020102020204" pitchFamily="34" charset="0"/>
                <a:cs typeface="B Titr" panose="00000700000000000000" pitchFamily="2" charset="-78"/>
              </a:rPr>
              <a:t>تندگویان،‌مركز آموزشي درماني روانپزشكي ايران</a:t>
            </a:r>
            <a:endParaRPr lang="fa-IR" sz="1300" dirty="0" smtClean="0"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8367179" y="2646481"/>
            <a:ext cx="441968" cy="4568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8380346" y="3103347"/>
            <a:ext cx="441968" cy="456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8380346" y="3957814"/>
            <a:ext cx="441968" cy="456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8380346" y="4414680"/>
            <a:ext cx="441968" cy="4568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8380346" y="4835081"/>
            <a:ext cx="441968" cy="4568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8380346" y="5252379"/>
            <a:ext cx="441968" cy="4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076" y="6068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Koodak Mazar" pitchFamily="2" charset="-78"/>
              </a:rPr>
              <a:t>توانبخشی روانی-اجتماعی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P Yekan black" panose="02000503030000020004" pitchFamily="2" charset="-78"/>
              <a:cs typeface="Koodak Ma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889" y="2081047"/>
            <a:ext cx="9869215" cy="4109545"/>
          </a:xfrm>
        </p:spPr>
        <p:txBody>
          <a:bodyPr>
            <a:noAutofit/>
          </a:bodyPr>
          <a:lstStyle/>
          <a:p>
            <a:pPr marL="0" lvl="0" indent="0" algn="justLow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ar-SA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توانایی</a:t>
            </a:r>
            <a:r>
              <a:rPr lang="fa-IR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‌</a:t>
            </a:r>
            <a:r>
              <a:rPr lang="ar-SA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های شناختی</a:t>
            </a:r>
            <a:r>
              <a:rPr lang="fa-IR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، </a:t>
            </a:r>
            <a:r>
              <a:rPr lang="ar-SA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رفتاری </a:t>
            </a:r>
            <a:r>
              <a:rPr lang="ar-SA" sz="2200" b="1" dirty="0">
                <a:solidFill>
                  <a:prstClr val="black"/>
                </a:solidFill>
                <a:cs typeface="B Nazanin" panose="00000400000000000000" pitchFamily="2" charset="-78"/>
              </a:rPr>
              <a:t>و اجتماعی موضوعی نیست که </a:t>
            </a:r>
            <a:r>
              <a:rPr lang="fa-IR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همه‌ی جوانب آن را </a:t>
            </a:r>
            <a:r>
              <a:rPr lang="ar-SA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بشود </a:t>
            </a:r>
            <a:r>
              <a:rPr lang="ar-SA" sz="2200" b="1" dirty="0">
                <a:solidFill>
                  <a:prstClr val="black"/>
                </a:solidFill>
                <a:cs typeface="B Nazanin" panose="00000400000000000000" pitchFamily="2" charset="-78"/>
              </a:rPr>
              <a:t>با دارو اصلاح و یا ارتقاء داد. این موارد نیاز به </a:t>
            </a:r>
            <a:r>
              <a:rPr lang="ar-SA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خدمات</a:t>
            </a:r>
            <a:r>
              <a:rPr lang="fa-IR" sz="2200" b="1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درمانی مکملی</a:t>
            </a:r>
            <a:r>
              <a:rPr lang="ar-SA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ar-SA" sz="2200" b="1" dirty="0">
                <a:solidFill>
                  <a:prstClr val="black"/>
                </a:solidFill>
                <a:cs typeface="B Nazanin" panose="00000400000000000000" pitchFamily="2" charset="-78"/>
              </a:rPr>
              <a:t>دارد که </a:t>
            </a:r>
            <a:r>
              <a:rPr lang="ar-SA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به</a:t>
            </a:r>
            <a:r>
              <a:rPr lang="fa-IR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آن</a:t>
            </a:r>
            <a:r>
              <a:rPr lang="ar-SA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ar-SA" sz="2200" b="1" dirty="0">
                <a:solidFill>
                  <a:srgbClr val="FF0000"/>
                </a:solidFill>
                <a:cs typeface="B Nazanin" panose="00000400000000000000" pitchFamily="2" charset="-78"/>
              </a:rPr>
              <a:t>توانبخشی </a:t>
            </a:r>
            <a:r>
              <a:rPr lang="fa-IR" sz="2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روانی-اجتماعی </a:t>
            </a:r>
            <a:r>
              <a:rPr lang="fa-IR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می‌گویند. </a:t>
            </a:r>
            <a:r>
              <a:rPr lang="ar-SA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این </a:t>
            </a:r>
            <a:r>
              <a:rPr lang="ar-SA" sz="2200" b="1" dirty="0">
                <a:solidFill>
                  <a:prstClr val="black"/>
                </a:solidFill>
                <a:cs typeface="B Nazanin" panose="00000400000000000000" pitchFamily="2" charset="-78"/>
              </a:rPr>
              <a:t>مرحله طولانی و نیاز به زمان بیشتری است و گاهی تا پایان عمر لازم است ادامه داشته </a:t>
            </a:r>
            <a:r>
              <a:rPr lang="ar-SA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باشد</a:t>
            </a:r>
            <a:r>
              <a:rPr lang="fa-IR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.</a:t>
            </a:r>
          </a:p>
          <a:p>
            <a:pPr marL="0" lvl="0" indent="0" algn="justLow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fa-IR" sz="2200" b="1" dirty="0">
                <a:solidFill>
                  <a:prstClr val="black"/>
                </a:solidFill>
                <a:cs typeface="B Nazanin" panose="00000400000000000000" pitchFamily="2" charset="-78"/>
              </a:rPr>
              <a:t>توانبخشی </a:t>
            </a:r>
            <a:r>
              <a:rPr lang="fa-IR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روانی-اجتماعی </a:t>
            </a:r>
            <a:r>
              <a:rPr lang="fa-IR" sz="2200" b="1" dirty="0">
                <a:solidFill>
                  <a:prstClr val="black"/>
                </a:solidFill>
                <a:cs typeface="B Nazanin" panose="00000400000000000000" pitchFamily="2" charset="-78"/>
              </a:rPr>
              <a:t>(که به آن توانبخشی روانپزشکی </a:t>
            </a:r>
            <a:r>
              <a:rPr lang="fa-IR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یا</a:t>
            </a:r>
            <a:r>
              <a:rPr lang="en-US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PSR</a:t>
            </a:r>
            <a:r>
              <a:rPr lang="fa-IR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نیز </a:t>
            </a:r>
            <a:r>
              <a:rPr lang="fa-IR" sz="2200" b="1" dirty="0">
                <a:solidFill>
                  <a:prstClr val="black"/>
                </a:solidFill>
                <a:cs typeface="B Nazanin" panose="00000400000000000000" pitchFamily="2" charset="-78"/>
              </a:rPr>
              <a:t>گفته </a:t>
            </a:r>
            <a:r>
              <a:rPr lang="fa-IR" sz="22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می‌شود</a:t>
            </a:r>
            <a:r>
              <a:rPr lang="fa-IR" sz="2200" b="1" dirty="0">
                <a:solidFill>
                  <a:prstClr val="black"/>
                </a:solidFill>
                <a:cs typeface="B Nazanin" panose="00000400000000000000" pitchFamily="2" charset="-78"/>
              </a:rPr>
              <a:t>) </a:t>
            </a:r>
            <a:r>
              <a:rPr lang="fa-IR" sz="22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بهبود شخصی، </a:t>
            </a:r>
            <a:r>
              <a:rPr lang="fa-IR" sz="22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یکپارچگی و تطابق مناسب در جامعه </a:t>
            </a:r>
            <a:r>
              <a:rPr lang="fa-IR" sz="22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و کیفیت رضایت بخش زندگی</a:t>
            </a:r>
            <a:r>
              <a:rPr lang="fa-IR" sz="22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200" b="1" dirty="0">
                <a:solidFill>
                  <a:prstClr val="black"/>
                </a:solidFill>
                <a:cs typeface="B Nazanin" panose="00000400000000000000" pitchFamily="2" charset="-78"/>
              </a:rPr>
              <a:t>را برای افرادی که دارای یک بیماری روانی یا نگرانی از سلامت روان و/یا مصرف مواد هستند، ارتقا می دهد.</a:t>
            </a:r>
          </a:p>
          <a:p>
            <a:pPr marL="0" lvl="0" indent="0" algn="justLow" rtl="1">
              <a:lnSpc>
                <a:spcPct val="170000"/>
              </a:lnSpc>
              <a:spcBef>
                <a:spcPts val="0"/>
              </a:spcBef>
              <a:buNone/>
            </a:pPr>
            <a:endParaRPr lang="en-US" sz="2200" b="1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65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9927" y="1454804"/>
            <a:ext cx="908769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70000"/>
              </a:lnSpc>
            </a:pPr>
            <a:r>
              <a:rPr lang="ar-SA" sz="2000" b="1" dirty="0" smtClean="0">
                <a:cs typeface="B Nazanin" panose="00000400000000000000" pitchFamily="2" charset="-78"/>
              </a:rPr>
              <a:t>در افرادی نیز که به هیچ‌یک از اختلالات روانی مبتلا نیستند، تا آخر عمر مرتب در حال یادگیری مهارت</a:t>
            </a:r>
            <a:r>
              <a:rPr lang="fa-IR" sz="2000" b="1" dirty="0" smtClean="0">
                <a:cs typeface="B Nazanin" panose="00000400000000000000" pitchFamily="2" charset="-78"/>
              </a:rPr>
              <a:t>‌</a:t>
            </a:r>
            <a:r>
              <a:rPr lang="ar-SA" sz="2000" b="1" dirty="0" smtClean="0">
                <a:cs typeface="B Nazanin" panose="00000400000000000000" pitchFamily="2" charset="-78"/>
              </a:rPr>
              <a:t>های اجتماعی جدیدی می</a:t>
            </a:r>
            <a:r>
              <a:rPr lang="fa-IR" sz="2000" b="1" dirty="0" smtClean="0">
                <a:cs typeface="B Nazanin" panose="00000400000000000000" pitchFamily="2" charset="-78"/>
              </a:rPr>
              <a:t>‌</a:t>
            </a:r>
            <a:r>
              <a:rPr lang="ar-SA" sz="2000" b="1" dirty="0" smtClean="0">
                <a:cs typeface="B Nazanin" panose="00000400000000000000" pitchFamily="2" charset="-78"/>
              </a:rPr>
              <a:t>باشند. بدین تربیت موضوع عجیبی نیست که انتظار داشته باشیم که افراد مبتلا به این</a:t>
            </a:r>
            <a:r>
              <a:rPr lang="fa-IR" sz="2000" b="1" dirty="0" smtClean="0">
                <a:cs typeface="B Nazanin" panose="00000400000000000000" pitchFamily="2" charset="-78"/>
              </a:rPr>
              <a:t>‌</a:t>
            </a:r>
            <a:r>
              <a:rPr lang="ar-SA" sz="2000" b="1" dirty="0" smtClean="0">
                <a:cs typeface="B Nazanin" panose="00000400000000000000" pitchFamily="2" charset="-78"/>
              </a:rPr>
              <a:t>گونه بیماری­ها نیازمند به طولانی بودن دریافت این دسته از خدمات باشن</a:t>
            </a:r>
            <a:r>
              <a:rPr lang="fa-IR" sz="2000" b="1" dirty="0" smtClean="0">
                <a:cs typeface="B Nazanin" panose="00000400000000000000" pitchFamily="2" charset="-78"/>
              </a:rPr>
              <a:t>د؛ ولی</a:t>
            </a:r>
            <a:r>
              <a:rPr lang="ar-SA" sz="2000" b="1" dirty="0" smtClean="0">
                <a:cs typeface="B Nazanin" panose="00000400000000000000" pitchFamily="2" charset="-78"/>
              </a:rPr>
              <a:t> فرق </a:t>
            </a:r>
            <a:r>
              <a:rPr lang="fa-IR" sz="2000" b="1" dirty="0" smtClean="0">
                <a:cs typeface="B Nazanin" panose="00000400000000000000" pitchFamily="2" charset="-78"/>
              </a:rPr>
              <a:t>آ</a:t>
            </a:r>
            <a:r>
              <a:rPr lang="ar-SA" sz="2000" b="1" dirty="0" smtClean="0">
                <a:cs typeface="B Nazanin" panose="00000400000000000000" pitchFamily="2" charset="-78"/>
              </a:rPr>
              <a:t>ن این است که بیماران به حداقل مهارت اجتماعی و مهارت شناختی نیاز دارند که به زندگی نسبتا</a:t>
            </a:r>
            <a:r>
              <a:rPr lang="fa-IR" sz="2000" b="1" dirty="0" smtClean="0">
                <a:cs typeface="B Nazanin" panose="00000400000000000000" pitchFamily="2" charset="-78"/>
              </a:rPr>
              <a:t>ً</a:t>
            </a:r>
            <a:r>
              <a:rPr lang="ar-SA" sz="2000" b="1" dirty="0" smtClean="0">
                <a:cs typeface="B Nazanin" panose="00000400000000000000" pitchFamily="2" charset="-78"/>
              </a:rPr>
              <a:t> مستقل در جامعه دست پیدا کنند و بقیه راه کسب مهارت</a:t>
            </a:r>
            <a:r>
              <a:rPr lang="fa-IR" sz="2000" b="1" dirty="0" smtClean="0">
                <a:cs typeface="B Nazanin" panose="00000400000000000000" pitchFamily="2" charset="-78"/>
              </a:rPr>
              <a:t>‌</a:t>
            </a:r>
            <a:r>
              <a:rPr lang="ar-SA" sz="2000" b="1" dirty="0" smtClean="0">
                <a:cs typeface="B Nazanin" panose="00000400000000000000" pitchFamily="2" charset="-78"/>
              </a:rPr>
              <a:t>های لازم برای زندگی در جامعه را خود یاد خواهند گرفت و یا گاهی به این خدمات احتیاج خواهند داشت. بدین ترتیب به حداقل </a:t>
            </a:r>
            <a:r>
              <a:rPr lang="ar-SA" sz="20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یک تا دو سال </a:t>
            </a:r>
            <a:r>
              <a:rPr lang="ar-SA" sz="2000" b="1" dirty="0" smtClean="0">
                <a:cs typeface="B Nazanin" panose="00000400000000000000" pitchFamily="2" charset="-78"/>
              </a:rPr>
              <a:t>وقت برای کسب این توانی</a:t>
            </a:r>
            <a:r>
              <a:rPr lang="fa-IR" sz="2000" b="1" dirty="0" smtClean="0">
                <a:cs typeface="B Nazanin" panose="00000400000000000000" pitchFamily="2" charset="-78"/>
              </a:rPr>
              <a:t>‌</a:t>
            </a:r>
            <a:r>
              <a:rPr lang="ar-SA" sz="2000" b="1" dirty="0" smtClean="0">
                <a:cs typeface="B Nazanin" panose="00000400000000000000" pitchFamily="2" charset="-78"/>
              </a:rPr>
              <a:t>ها ا</a:t>
            </a:r>
            <a:r>
              <a:rPr lang="fa-IR" sz="2000" b="1" dirty="0" smtClean="0">
                <a:cs typeface="B Nazanin" panose="00000400000000000000" pitchFamily="2" charset="-78"/>
              </a:rPr>
              <a:t>ح</a:t>
            </a:r>
            <a:r>
              <a:rPr lang="ar-SA" sz="2000" b="1" dirty="0" smtClean="0">
                <a:cs typeface="B Nazanin" panose="00000400000000000000" pitchFamily="2" charset="-78"/>
              </a:rPr>
              <a:t>تیاج داریم. این نکته را نیز باید در نظر داشت که تمام بیماران به یک اندازه نیاز ندارند</a:t>
            </a:r>
            <a:r>
              <a:rPr lang="fa-IR" sz="2000" b="1" dirty="0" smtClean="0">
                <a:cs typeface="B Nazanin" panose="00000400000000000000" pitchFamily="2" charset="-78"/>
              </a:rPr>
              <a:t> و</a:t>
            </a:r>
            <a:r>
              <a:rPr lang="ar-SA" sz="2000" b="1" dirty="0" smtClean="0">
                <a:cs typeface="B Nazanin" panose="00000400000000000000" pitchFamily="2" charset="-78"/>
              </a:rPr>
              <a:t> بر حسب سن شروع بیماری، میزان تحصیلات، هوش و توانایی</a:t>
            </a:r>
            <a:r>
              <a:rPr lang="fa-IR" sz="2000" b="1" dirty="0" smtClean="0">
                <a:cs typeface="B Nazanin" panose="00000400000000000000" pitchFamily="2" charset="-78"/>
              </a:rPr>
              <a:t>‌</a:t>
            </a:r>
            <a:r>
              <a:rPr lang="ar-SA" sz="2000" b="1" dirty="0" smtClean="0">
                <a:cs typeface="B Nazanin" panose="00000400000000000000" pitchFamily="2" charset="-78"/>
              </a:rPr>
              <a:t>های ذهنی، سابقه کسب مهارت</a:t>
            </a:r>
            <a:r>
              <a:rPr lang="fa-IR" sz="2000" b="1" dirty="0" smtClean="0">
                <a:cs typeface="B Nazanin" panose="00000400000000000000" pitchFamily="2" charset="-78"/>
              </a:rPr>
              <a:t>‌</a:t>
            </a:r>
            <a:r>
              <a:rPr lang="ar-SA" sz="2000" b="1" dirty="0" smtClean="0">
                <a:cs typeface="B Nazanin" panose="00000400000000000000" pitchFamily="2" charset="-78"/>
              </a:rPr>
              <a:t>های اجتماعی مدت زمان برای توانبخشی متفاوت خواهد بود</a:t>
            </a:r>
            <a:r>
              <a:rPr lang="fa-IR" sz="2000" b="1" dirty="0" smtClean="0">
                <a:cs typeface="B Nazanin" panose="00000400000000000000" pitchFamily="2" charset="-78"/>
              </a:rPr>
              <a:t>.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5974" y="263092"/>
            <a:ext cx="10515600" cy="108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600" b="1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Koodak Mazar" pitchFamily="2" charset="-78"/>
              </a:rPr>
              <a:t>توانبخشي </a:t>
            </a:r>
            <a:r>
              <a:rPr lang="fa-IR" sz="3600" b="1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Koodak Mazar" pitchFamily="2" charset="-78"/>
              </a:rPr>
              <a:t>رواني-اجتماعي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P Yekan black" panose="02000503030000020004" pitchFamily="2" charset="-78"/>
              <a:cs typeface="Koodak Ma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86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4621" y="1900725"/>
            <a:ext cx="88391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مرکز روزانه توانبخشی </a:t>
            </a:r>
            <a:r>
              <a:rPr lang="ar-SA" alt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</a:t>
            </a:r>
            <a:r>
              <a:rPr lang="fa-IR" alt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َ</a:t>
            </a:r>
            <a:r>
              <a:rPr lang="ar-SA" alt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بر</a:t>
            </a:r>
            <a:r>
              <a:rPr lang="fa-IR" altLang="en-US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(ارتقا بهداشت روان)</a:t>
            </a:r>
            <a:r>
              <a:rPr lang="fa-IR" alt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،</a:t>
            </a:r>
            <a:r>
              <a:rPr lang="ar-SA" alt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alt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واقع در </a:t>
            </a:r>
            <a:r>
              <a:rPr lang="ar-SA" alt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مرکز آموزشی </a:t>
            </a:r>
            <a:r>
              <a:rPr lang="ar-SA" alt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درمانی </a:t>
            </a:r>
            <a:r>
              <a:rPr lang="ar-SA" alt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روانپزشکی </a:t>
            </a:r>
            <a:r>
              <a:rPr lang="ar-SA" alt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ایران</a:t>
            </a:r>
            <a:r>
              <a:rPr lang="ar-SA" alt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alt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به صورت كاملا تخصصي،</a:t>
            </a:r>
            <a:r>
              <a:rPr lang="ar-SA" alt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alt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خدمات توانبخشي </a:t>
            </a:r>
            <a:r>
              <a:rPr lang="ar-SA" alt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را</a:t>
            </a:r>
            <a:r>
              <a:rPr lang="fa-IR" alt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به افراد</a:t>
            </a:r>
            <a:r>
              <a:rPr lang="ar-SA" alt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alt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مبتلا به اختلالات </a:t>
            </a:r>
            <a:r>
              <a:rPr lang="ar-SA" alt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روانپزشکی</a:t>
            </a:r>
            <a:r>
              <a:rPr lang="fa-IR" alt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alt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ارائه </a:t>
            </a:r>
            <a:r>
              <a:rPr lang="ar-SA" alt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مي</a:t>
            </a:r>
            <a:r>
              <a:rPr lang="en-US" altLang="en-US" sz="2400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‌</a:t>
            </a:r>
            <a:r>
              <a:rPr lang="ar-SA" alt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دهد</a:t>
            </a:r>
            <a:r>
              <a:rPr lang="ar-SA" alt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.</a:t>
            </a:r>
            <a:endParaRPr lang="fa-IR" altLang="en-US" sz="2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lvl="0"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cs typeface="B Titr" panose="00000700000000000000" pitchFamily="2" charset="-78"/>
            </a:endParaRPr>
          </a:p>
          <a:p>
            <a:pPr lvl="0"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اين خدمات در قالب كلاس‌هاي آموزشي گروهي،‌ </a:t>
            </a:r>
            <a:r>
              <a:rPr lang="ar-SA" alt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روزهای </a:t>
            </a:r>
            <a:r>
              <a:rPr lang="ar-SA" alt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شنبه </a:t>
            </a:r>
            <a:r>
              <a:rPr lang="ar-SA" alt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تا </a:t>
            </a:r>
            <a:r>
              <a:rPr lang="ar-SA" alt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چهارشنبه</a:t>
            </a:r>
            <a:r>
              <a:rPr lang="ar-SA" alt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از ساعت </a:t>
            </a:r>
            <a:r>
              <a:rPr lang="ar-SA" alt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8</a:t>
            </a:r>
            <a:r>
              <a:rPr lang="ar-SA" alt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الی </a:t>
            </a:r>
            <a:r>
              <a:rPr lang="ar-SA" alt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</a:t>
            </a:r>
            <a:r>
              <a:rPr lang="fa-IR" alt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4</a:t>
            </a:r>
            <a:r>
              <a:rPr lang="ar-SA" alt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alt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برگزار مي‌شود.</a:t>
            </a:r>
            <a:endParaRPr lang="ar-SA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95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220" y="1756738"/>
            <a:ext cx="10515600" cy="579250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ar-SA" sz="4000" b="1" dirty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خدمات توانبخشی مرکز روزانه </a:t>
            </a: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ابر</a:t>
            </a:r>
            <a:endParaRPr lang="fa-IR" sz="4000" b="1" dirty="0" smtClean="0">
              <a:solidFill>
                <a:schemeClr val="accent6">
                  <a:lumMod val="75000"/>
                </a:schemeClr>
              </a:solidFill>
              <a:latin typeface="AP Yekan black" panose="02000503030000020004" pitchFamily="2" charset="-78"/>
              <a:cs typeface="AP Yekan black" panose="02000503030000020004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4902" y="259916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dirty="0">
                <a:cs typeface="B Titr" panose="00000700000000000000" pitchFamily="2" charset="-78"/>
              </a:rPr>
              <a:t>کاردرمانی</a:t>
            </a:r>
          </a:p>
          <a:p>
            <a:pPr marL="2060575" algn="r" rtl="1">
              <a:lnSpc>
                <a:spcPct val="15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روانشناسی </a:t>
            </a:r>
          </a:p>
          <a:p>
            <a:pPr marL="2060575" algn="r" rtl="1">
              <a:lnSpc>
                <a:spcPct val="15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روانپزشکی جامعه‌نگر</a:t>
            </a:r>
            <a:endParaRPr lang="fa-IR" sz="2800" dirty="0">
              <a:cs typeface="B Titr" panose="00000700000000000000" pitchFamily="2" charset="-78"/>
            </a:endParaRPr>
          </a:p>
          <a:p>
            <a:pPr marL="2060575" algn="r" rtl="1">
              <a:lnSpc>
                <a:spcPct val="15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پیگیری و ويزيت تلفنی</a:t>
            </a: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8" y="5078045"/>
            <a:ext cx="1375184" cy="1431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228" y="322709"/>
            <a:ext cx="1375184" cy="1431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7055148" y="2769645"/>
            <a:ext cx="461530" cy="477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37825" r="30424" b="39571"/>
          <a:stretch/>
        </p:blipFill>
        <p:spPr>
          <a:xfrm>
            <a:off x="7055148" y="3538061"/>
            <a:ext cx="477028" cy="429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7" t="61614" r="49448" b="15782"/>
          <a:stretch/>
        </p:blipFill>
        <p:spPr>
          <a:xfrm>
            <a:off x="7055148" y="4211781"/>
            <a:ext cx="477028" cy="429317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7127849" y="2853952"/>
            <a:ext cx="316128" cy="308472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9247" y="4891893"/>
            <a:ext cx="388829" cy="38382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860" y="365125"/>
            <a:ext cx="3792940" cy="1325563"/>
          </a:xfrm>
        </p:spPr>
        <p:txBody>
          <a:bodyPr/>
          <a:lstStyle/>
          <a:p>
            <a:pPr algn="r" rtl="1"/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کاردرمانی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P Yekan black" panose="02000503030000020004" pitchFamily="2" charset="-78"/>
              <a:cs typeface="AP Yekan black" panose="02000503030000020004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42" y="1690688"/>
            <a:ext cx="6003878" cy="4351338"/>
          </a:xfrm>
        </p:spPr>
        <p:txBody>
          <a:bodyPr>
            <a:normAutofit lnSpcReduction="10000"/>
          </a:bodyPr>
          <a:lstStyle/>
          <a:p>
            <a:pPr algn="justLow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ar-SA" dirty="0" smtClean="0">
                <a:cs typeface="B Nazanin" panose="00000400000000000000" pitchFamily="2" charset="-78"/>
              </a:rPr>
              <a:t>کاردرمانی </a:t>
            </a:r>
            <a:r>
              <a:rPr lang="ar-SA" dirty="0">
                <a:cs typeface="B Nazanin" panose="00000400000000000000" pitchFamily="2" charset="-78"/>
              </a:rPr>
              <a:t>از زیرشاخه‌های علوم توانبخشی است که </a:t>
            </a:r>
            <a:r>
              <a:rPr lang="ar-SA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فعالیت‌های هدفمند و معنادار </a:t>
            </a:r>
            <a:r>
              <a:rPr lang="ar-SA" dirty="0">
                <a:cs typeface="B Nazanin" panose="00000400000000000000" pitchFamily="2" charset="-78"/>
              </a:rPr>
              <a:t>را در راستای حفظ و افزایش استقلال </a:t>
            </a:r>
            <a:r>
              <a:rPr lang="fa-IR" dirty="0" smtClean="0">
                <a:cs typeface="B Nazanin" panose="00000400000000000000" pitchFamily="2" charset="-78"/>
              </a:rPr>
              <a:t>افراد</a:t>
            </a:r>
            <a:r>
              <a:rPr lang="ar-SA" dirty="0" smtClean="0">
                <a:cs typeface="B Nazanin" panose="00000400000000000000" pitchFamily="2" charset="-78"/>
              </a:rPr>
              <a:t> </a:t>
            </a:r>
            <a:r>
              <a:rPr lang="ar-SA" dirty="0">
                <a:cs typeface="B Nazanin" panose="00000400000000000000" pitchFamily="2" charset="-78"/>
              </a:rPr>
              <a:t>مبتلا به اختلالات شدید روانپزشکی </a:t>
            </a:r>
            <a:r>
              <a:rPr lang="ar-SA" dirty="0" smtClean="0">
                <a:cs typeface="B Nazanin" panose="00000400000000000000" pitchFamily="2" charset="-78"/>
              </a:rPr>
              <a:t>درفعالیت‌های </a:t>
            </a:r>
            <a:r>
              <a:rPr lang="ar-SA" dirty="0">
                <a:cs typeface="B Nazanin" panose="00000400000000000000" pitchFamily="2" charset="-78"/>
              </a:rPr>
              <a:t>روزمره زندگی، شغلی و اجتماعی به کار می‌گیرد.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600" dirty="0">
                <a:cs typeface="B Nazanin" panose="00000400000000000000" pitchFamily="2" charset="-78"/>
              </a:rPr>
              <a:t> </a:t>
            </a:r>
            <a:r>
              <a:rPr lang="ar-SA" sz="2600" dirty="0" smtClean="0">
                <a:cs typeface="B Nazanin" panose="00000400000000000000" pitchFamily="2" charset="-78"/>
              </a:rPr>
              <a:t>از </a:t>
            </a:r>
            <a:r>
              <a:rPr lang="ar-SA" sz="2600" dirty="0">
                <a:cs typeface="B Nazanin" panose="00000400000000000000" pitchFamily="2" charset="-78"/>
              </a:rPr>
              <a:t>این پس در متن به جای </a:t>
            </a:r>
            <a:r>
              <a:rPr lang="ar-SA" sz="2600" dirty="0" smtClean="0">
                <a:cs typeface="B Nazanin" panose="00000400000000000000" pitchFamily="2" charset="-78"/>
              </a:rPr>
              <a:t>«</a:t>
            </a:r>
            <a:r>
              <a:rPr lang="fa-IR" sz="2600" dirty="0" smtClean="0">
                <a:cs typeface="B Nazanin" panose="00000400000000000000" pitchFamily="2" charset="-78"/>
              </a:rPr>
              <a:t>افراد</a:t>
            </a:r>
            <a:r>
              <a:rPr lang="ar-SA" sz="2600" dirty="0" smtClean="0">
                <a:cs typeface="B Nazanin" panose="00000400000000000000" pitchFamily="2" charset="-78"/>
              </a:rPr>
              <a:t> </a:t>
            </a:r>
            <a:r>
              <a:rPr lang="ar-SA" sz="2600" dirty="0">
                <a:cs typeface="B Nazanin" panose="00000400000000000000" pitchFamily="2" charset="-78"/>
              </a:rPr>
              <a:t>مبتلا به </a:t>
            </a:r>
            <a:r>
              <a:rPr lang="ar-SA" sz="2600" dirty="0" smtClean="0">
                <a:cs typeface="B Nazanin" panose="00000400000000000000" pitchFamily="2" charset="-78"/>
              </a:rPr>
              <a:t>اختلال</a:t>
            </a:r>
            <a:r>
              <a:rPr lang="fa-IR" sz="2600" dirty="0" smtClean="0">
                <a:cs typeface="B Nazanin" panose="00000400000000000000" pitchFamily="2" charset="-78"/>
              </a:rPr>
              <a:t>ات </a:t>
            </a:r>
            <a:r>
              <a:rPr lang="ar-SA" sz="2600" dirty="0" smtClean="0">
                <a:cs typeface="B Nazanin" panose="00000400000000000000" pitchFamily="2" charset="-78"/>
              </a:rPr>
              <a:t>روانپزشکی</a:t>
            </a:r>
            <a:r>
              <a:rPr lang="ar-SA" sz="2600" dirty="0">
                <a:cs typeface="B Nazanin" panose="00000400000000000000" pitchFamily="2" charset="-78"/>
              </a:rPr>
              <a:t>»، از کلمه «مراجع» استفاده خواهد شد. </a:t>
            </a:r>
            <a:endParaRPr lang="en-US" sz="2600" dirty="0"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7" y="681485"/>
            <a:ext cx="4618709" cy="554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363" y="677483"/>
            <a:ext cx="6548651" cy="1325563"/>
          </a:xfrm>
        </p:spPr>
        <p:txBody>
          <a:bodyPr>
            <a:normAutofit/>
          </a:bodyPr>
          <a:lstStyle/>
          <a:p>
            <a:pPr algn="r" rtl="1"/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اهداف و برنامه‌های 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کاردرمانی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P Yekan black" panose="02000503030000020004" pitchFamily="2" charset="-78"/>
              <a:cs typeface="AP Yekan black" panose="02000503030000020004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415" y="2003046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 algn="justLow" rtl="1">
              <a:lnSpc>
                <a:spcPct val="170000"/>
              </a:lnSpc>
              <a:buNone/>
            </a:pPr>
            <a:r>
              <a:rPr lang="fa-IR" sz="2900" b="1" dirty="0" smtClean="0">
                <a:cs typeface="B Nazanin" panose="00000400000000000000" pitchFamily="2" charset="-78"/>
              </a:rPr>
              <a:t>1- ايجاد و ت</a:t>
            </a:r>
            <a:r>
              <a:rPr lang="ar-SA" sz="2900" b="1" dirty="0">
                <a:cs typeface="B Nazanin" panose="00000400000000000000" pitchFamily="2" charset="-78"/>
              </a:rPr>
              <a:t>قویت احساس </a:t>
            </a:r>
            <a:r>
              <a:rPr lang="ar-SA" sz="2900" b="1" dirty="0" smtClean="0">
                <a:cs typeface="B Nazanin" panose="00000400000000000000" pitchFamily="2" charset="-78"/>
              </a:rPr>
              <a:t>م</a:t>
            </a:r>
            <a:r>
              <a:rPr lang="fa-IR" sz="2900" b="1" dirty="0" smtClean="0">
                <a:cs typeface="B Nazanin" panose="00000400000000000000" pitchFamily="2" charset="-78"/>
              </a:rPr>
              <a:t>ؤ</a:t>
            </a:r>
            <a:r>
              <a:rPr lang="ar-SA" sz="2900" b="1" dirty="0" smtClean="0">
                <a:cs typeface="B Nazanin" panose="00000400000000000000" pitchFamily="2" charset="-78"/>
              </a:rPr>
              <a:t>ثربودن </a:t>
            </a:r>
            <a:r>
              <a:rPr lang="ar-SA" sz="2900" b="1" dirty="0">
                <a:cs typeface="B Nazanin" panose="00000400000000000000" pitchFamily="2" charset="-78"/>
              </a:rPr>
              <a:t>و در نهایت افزایش اعتماد </a:t>
            </a:r>
            <a:r>
              <a:rPr lang="ar-SA" sz="2900" b="1" dirty="0" smtClean="0">
                <a:cs typeface="B Nazanin" panose="00000400000000000000" pitchFamily="2" charset="-78"/>
              </a:rPr>
              <a:t>ب</a:t>
            </a:r>
            <a:r>
              <a:rPr lang="fa-IR" sz="2900" b="1" dirty="0" smtClean="0">
                <a:cs typeface="B Nazanin" panose="00000400000000000000" pitchFamily="2" charset="-78"/>
              </a:rPr>
              <a:t>ه‌</a:t>
            </a:r>
            <a:r>
              <a:rPr lang="ar-SA" sz="2900" b="1" dirty="0" smtClean="0">
                <a:cs typeface="B Nazanin" panose="00000400000000000000" pitchFamily="2" charset="-78"/>
              </a:rPr>
              <a:t>نفس </a:t>
            </a:r>
            <a:r>
              <a:rPr lang="fa-IR" sz="2900" b="1" dirty="0" smtClean="0">
                <a:cs typeface="B Nazanin" panose="00000400000000000000" pitchFamily="2" charset="-78"/>
              </a:rPr>
              <a:t>مراجعان</a:t>
            </a:r>
          </a:p>
          <a:p>
            <a:pPr marL="0" indent="0" algn="justLow" rtl="1">
              <a:lnSpc>
                <a:spcPct val="170000"/>
              </a:lnSpc>
              <a:buNone/>
            </a:pPr>
            <a:r>
              <a:rPr lang="fa-IR" sz="2900" b="1" dirty="0" smtClean="0">
                <a:cs typeface="B Nazanin" panose="00000400000000000000" pitchFamily="2" charset="-78"/>
              </a:rPr>
              <a:t>2- </a:t>
            </a:r>
            <a:r>
              <a:rPr lang="ar-SA" sz="2900" b="1" dirty="0" smtClean="0">
                <a:cs typeface="B Nazanin" panose="00000400000000000000" pitchFamily="2" charset="-78"/>
              </a:rPr>
              <a:t>ایجاد</a:t>
            </a:r>
            <a:r>
              <a:rPr lang="fa-IR" sz="2900" b="1" dirty="0" smtClean="0">
                <a:cs typeface="B Nazanin" panose="00000400000000000000" pitchFamily="2" charset="-78"/>
              </a:rPr>
              <a:t> انگيزه،</a:t>
            </a:r>
            <a:r>
              <a:rPr lang="ar-SA" sz="2900" b="1" dirty="0" smtClean="0">
                <a:cs typeface="B Nazanin" panose="00000400000000000000" pitchFamily="2" charset="-78"/>
              </a:rPr>
              <a:t> احساس</a:t>
            </a:r>
            <a:r>
              <a:rPr lang="fa-IR" sz="2900" b="1" dirty="0" smtClean="0">
                <a:cs typeface="B Nazanin" panose="00000400000000000000" pitchFamily="2" charset="-78"/>
              </a:rPr>
              <a:t> </a:t>
            </a:r>
            <a:r>
              <a:rPr lang="ar-SA" sz="2900" b="1" dirty="0" smtClean="0">
                <a:cs typeface="B Nazanin" panose="00000400000000000000" pitchFamily="2" charset="-78"/>
              </a:rPr>
              <a:t>لذت </a:t>
            </a:r>
            <a:r>
              <a:rPr lang="fa-IR" sz="2900" b="1" dirty="0" smtClean="0">
                <a:cs typeface="B Nazanin" panose="00000400000000000000" pitchFamily="2" charset="-78"/>
              </a:rPr>
              <a:t>و كسب استقلال فردي در زندگي</a:t>
            </a:r>
          </a:p>
          <a:p>
            <a:pPr marL="0" indent="0" algn="justLow" rtl="1">
              <a:lnSpc>
                <a:spcPct val="170000"/>
              </a:lnSpc>
              <a:buNone/>
            </a:pPr>
            <a:r>
              <a:rPr lang="fa-IR" sz="2900" b="1" dirty="0" smtClean="0">
                <a:cs typeface="B Nazanin" panose="00000400000000000000" pitchFamily="2" charset="-78"/>
              </a:rPr>
              <a:t>3- </a:t>
            </a:r>
            <a:r>
              <a:rPr lang="ar-SA" sz="2900" b="1" dirty="0" smtClean="0">
                <a:cs typeface="B Nazanin" panose="00000400000000000000" pitchFamily="2" charset="-78"/>
              </a:rPr>
              <a:t>شناخت بهتر مراجعان نسبت به توانمندی‌ها، علایق و ارزش‌های خود در جهت شکل دهی اهداف‌شان در زندگی</a:t>
            </a:r>
            <a:r>
              <a:rPr lang="fa-IR" sz="2900" b="1" dirty="0" smtClean="0">
                <a:cs typeface="B Nazanin" panose="00000400000000000000" pitchFamily="2" charset="-78"/>
              </a:rPr>
              <a:t>.</a:t>
            </a:r>
            <a:endParaRPr lang="en-US" sz="2900" b="1" dirty="0" smtClean="0">
              <a:cs typeface="B Nazanin" panose="00000400000000000000" pitchFamily="2" charset="-78"/>
            </a:endParaRPr>
          </a:p>
          <a:p>
            <a:pPr marL="0" lvl="0" indent="0" algn="justLow" rtl="1">
              <a:lnSpc>
                <a:spcPct val="170000"/>
              </a:lnSpc>
              <a:buNone/>
            </a:pPr>
            <a:r>
              <a:rPr lang="fa-IR" sz="2900" b="1" dirty="0" smtClean="0">
                <a:cs typeface="B Nazanin" panose="00000400000000000000" pitchFamily="2" charset="-78"/>
              </a:rPr>
              <a:t>4- </a:t>
            </a:r>
            <a:r>
              <a:rPr lang="ar-SA" sz="2900" b="1" dirty="0" smtClean="0">
                <a:cs typeface="B Nazanin" panose="00000400000000000000" pitchFamily="2" charset="-78"/>
              </a:rPr>
              <a:t>تقویت </a:t>
            </a:r>
            <a:r>
              <a:rPr lang="ar-SA" sz="2900" b="1" dirty="0">
                <a:cs typeface="B Nazanin" panose="00000400000000000000" pitchFamily="2" charset="-78"/>
              </a:rPr>
              <a:t>نقش‌های فردی و اجتماعی</a:t>
            </a:r>
            <a:endParaRPr lang="en-US" sz="2900" b="1" dirty="0">
              <a:cs typeface="B Nazanin" panose="00000400000000000000" pitchFamily="2" charset="-78"/>
            </a:endParaRPr>
          </a:p>
          <a:p>
            <a:pPr marL="0" lvl="0" indent="0" algn="justLow" rtl="1">
              <a:lnSpc>
                <a:spcPct val="170000"/>
              </a:lnSpc>
              <a:buNone/>
            </a:pPr>
            <a:r>
              <a:rPr lang="fa-IR" sz="2900" b="1" dirty="0" smtClean="0">
                <a:cs typeface="B Nazanin" panose="00000400000000000000" pitchFamily="2" charset="-78"/>
              </a:rPr>
              <a:t>5- </a:t>
            </a:r>
            <a:r>
              <a:rPr lang="ar-SA" sz="2900" b="1" dirty="0" smtClean="0">
                <a:cs typeface="B Nazanin" panose="00000400000000000000" pitchFamily="2" charset="-78"/>
              </a:rPr>
              <a:t>بهبود </a:t>
            </a:r>
            <a:r>
              <a:rPr lang="ar-SA" sz="2900" b="1" dirty="0">
                <a:cs typeface="B Nazanin" panose="00000400000000000000" pitchFamily="2" charset="-78"/>
              </a:rPr>
              <a:t>سبک زندگی </a:t>
            </a:r>
            <a:r>
              <a:rPr lang="ar-SA" sz="2900" b="1" dirty="0" smtClean="0">
                <a:cs typeface="B Nazanin" panose="00000400000000000000" pitchFamily="2" charset="-78"/>
              </a:rPr>
              <a:t>از </a:t>
            </a:r>
            <a:r>
              <a:rPr lang="ar-SA" sz="2900" b="1" dirty="0">
                <a:cs typeface="B Nazanin" panose="00000400000000000000" pitchFamily="2" charset="-78"/>
              </a:rPr>
              <a:t>طریق ایجاد برنامه‌هاي </a:t>
            </a:r>
            <a:r>
              <a:rPr lang="fa-IR" sz="2900" b="1" dirty="0" smtClean="0">
                <a:cs typeface="B Nazanin" panose="00000400000000000000" pitchFamily="2" charset="-78"/>
              </a:rPr>
              <a:t>كوتاه مدت، ميان مدت و بلند مدت</a:t>
            </a:r>
            <a:endParaRPr lang="en-US" sz="2900" b="1" dirty="0">
              <a:cs typeface="B Nazanin" panose="00000400000000000000" pitchFamily="2" charset="-78"/>
            </a:endParaRPr>
          </a:p>
          <a:p>
            <a:pPr marL="0" indent="0" algn="justLow" rtl="1">
              <a:lnSpc>
                <a:spcPct val="170000"/>
              </a:lnSpc>
              <a:buNone/>
            </a:pPr>
            <a:r>
              <a:rPr lang="fa-IR" sz="2900" b="1" dirty="0" smtClean="0">
                <a:cs typeface="B Nazanin" panose="00000400000000000000" pitchFamily="2" charset="-78"/>
              </a:rPr>
              <a:t>6- </a:t>
            </a:r>
            <a:r>
              <a:rPr lang="ar-SA" sz="2900" b="1" dirty="0" smtClean="0">
                <a:cs typeface="B Nazanin" panose="00000400000000000000" pitchFamily="2" charset="-78"/>
              </a:rPr>
              <a:t>انجام </a:t>
            </a:r>
            <a:r>
              <a:rPr lang="ar-SA" sz="2900" b="1" dirty="0">
                <a:cs typeface="B Nazanin" panose="00000400000000000000" pitchFamily="2" charset="-78"/>
              </a:rPr>
              <a:t>فعالیت‌هایی که منجر به کاهش آسیب‌های </a:t>
            </a:r>
            <a:r>
              <a:rPr lang="ar-SA" sz="2900" b="1" dirty="0" smtClean="0">
                <a:cs typeface="B Nazanin" panose="00000400000000000000" pitchFamily="2" charset="-78"/>
              </a:rPr>
              <a:t>شناختی</a:t>
            </a:r>
            <a:r>
              <a:rPr lang="fa-IR" sz="2900" b="1" dirty="0" smtClean="0">
                <a:cs typeface="B Nazanin" panose="00000400000000000000" pitchFamily="2" charset="-78"/>
              </a:rPr>
              <a:t> مي‌</a:t>
            </a:r>
            <a:r>
              <a:rPr lang="ar-SA" sz="2900" b="1" dirty="0" smtClean="0">
                <a:cs typeface="B Nazanin" panose="00000400000000000000" pitchFamily="2" charset="-78"/>
              </a:rPr>
              <a:t>شود</a:t>
            </a:r>
            <a:r>
              <a:rPr lang="fa-IR" sz="2900" b="1" dirty="0" smtClean="0">
                <a:cs typeface="B Nazanin" panose="00000400000000000000" pitchFamily="2" charset="-78"/>
              </a:rPr>
              <a:t>، مانند: </a:t>
            </a:r>
            <a:r>
              <a:rPr lang="ar-SA" sz="2900" b="1" dirty="0" smtClean="0">
                <a:cs typeface="B Nazanin" panose="00000400000000000000" pitchFamily="2" charset="-78"/>
              </a:rPr>
              <a:t>اختلال </a:t>
            </a:r>
            <a:r>
              <a:rPr lang="ar-SA" sz="2900" b="1" dirty="0">
                <a:cs typeface="B Nazanin" panose="00000400000000000000" pitchFamily="2" charset="-78"/>
              </a:rPr>
              <a:t>در </a:t>
            </a:r>
            <a:r>
              <a:rPr lang="fa-IR" sz="2900" b="1" dirty="0" smtClean="0">
                <a:cs typeface="B Nazanin" panose="00000400000000000000" pitchFamily="2" charset="-78"/>
              </a:rPr>
              <a:t>حافظه، </a:t>
            </a:r>
            <a:r>
              <a:rPr lang="ar-SA" sz="2900" b="1" dirty="0" smtClean="0">
                <a:cs typeface="B Nazanin" panose="00000400000000000000" pitchFamily="2" charset="-78"/>
              </a:rPr>
              <a:t>توجه</a:t>
            </a:r>
            <a:r>
              <a:rPr lang="fa-IR" sz="2900" b="1" dirty="0" smtClean="0">
                <a:cs typeface="B Nazanin" panose="00000400000000000000" pitchFamily="2" charset="-78"/>
              </a:rPr>
              <a:t>،</a:t>
            </a:r>
            <a:r>
              <a:rPr lang="ar-SA" sz="2900" b="1" dirty="0" smtClean="0">
                <a:cs typeface="B Nazanin" panose="00000400000000000000" pitchFamily="2" charset="-78"/>
              </a:rPr>
              <a:t> تمرکز،</a:t>
            </a:r>
            <a:r>
              <a:rPr lang="fa-IR" sz="2900" b="1" dirty="0" smtClean="0">
                <a:cs typeface="B Nazanin" panose="00000400000000000000" pitchFamily="2" charset="-78"/>
              </a:rPr>
              <a:t> </a:t>
            </a:r>
            <a:r>
              <a:rPr lang="ar-SA" sz="2900" b="1" dirty="0" smtClean="0">
                <a:cs typeface="B Nazanin" panose="00000400000000000000" pitchFamily="2" charset="-78"/>
              </a:rPr>
              <a:t>توالی </a:t>
            </a:r>
            <a:r>
              <a:rPr lang="ar-SA" sz="2900" b="1" dirty="0">
                <a:cs typeface="B Nazanin" panose="00000400000000000000" pitchFamily="2" charset="-78"/>
              </a:rPr>
              <a:t>انجام فعالیت‌ها، حل مسئله، قضاوت و تصمیم </a:t>
            </a:r>
            <a:r>
              <a:rPr lang="ar-SA" sz="2900" b="1" dirty="0" smtClean="0">
                <a:cs typeface="B Nazanin" panose="00000400000000000000" pitchFamily="2" charset="-78"/>
              </a:rPr>
              <a:t>گیری</a:t>
            </a:r>
            <a:r>
              <a:rPr lang="fa-IR" sz="2900" b="1" dirty="0" smtClean="0">
                <a:cs typeface="B Nazanin" panose="00000400000000000000" pitchFamily="2" charset="-78"/>
              </a:rPr>
              <a:t>.</a:t>
            </a:r>
          </a:p>
          <a:p>
            <a:pPr marL="0" indent="0" algn="justLow" rtl="1">
              <a:lnSpc>
                <a:spcPct val="170000"/>
              </a:lnSpc>
              <a:buNone/>
            </a:pPr>
            <a:r>
              <a:rPr lang="ar-SA" sz="2900" b="1" dirty="0" smtClean="0">
                <a:cs typeface="B Nazanin" panose="00000400000000000000" pitchFamily="2" charset="-78"/>
              </a:rPr>
              <a:t> </a:t>
            </a:r>
            <a:r>
              <a:rPr lang="fa-IR" sz="2900" b="1" dirty="0" smtClean="0">
                <a:cs typeface="B Nazanin" panose="00000400000000000000" pitchFamily="2" charset="-78"/>
              </a:rPr>
              <a:t>7- </a:t>
            </a:r>
            <a:r>
              <a:rPr lang="ar-SA" sz="2900" b="1" dirty="0" smtClean="0">
                <a:cs typeface="B Nazanin" panose="00000400000000000000" pitchFamily="2" charset="-78"/>
              </a:rPr>
              <a:t>ار</a:t>
            </a:r>
            <a:r>
              <a:rPr lang="fa-IR" sz="2900" b="1" dirty="0" smtClean="0">
                <a:cs typeface="B Nazanin" panose="00000400000000000000" pitchFamily="2" charset="-78"/>
              </a:rPr>
              <a:t>ائه </a:t>
            </a:r>
            <a:r>
              <a:rPr lang="ar-SA" sz="2900" b="1" dirty="0" smtClean="0">
                <a:cs typeface="B Nazanin" panose="00000400000000000000" pitchFamily="2" charset="-78"/>
              </a:rPr>
              <a:t>آموزش در زمینه</a:t>
            </a:r>
            <a:r>
              <a:rPr lang="fa-IR" sz="2900" b="1" dirty="0" smtClean="0">
                <a:cs typeface="B Nazanin" panose="00000400000000000000" pitchFamily="2" charset="-78"/>
              </a:rPr>
              <a:t> كسب</a:t>
            </a:r>
            <a:r>
              <a:rPr lang="ar-SA" sz="2900" b="1" dirty="0" smtClean="0">
                <a:cs typeface="B Nazanin" panose="00000400000000000000" pitchFamily="2" charset="-78"/>
              </a:rPr>
              <a:t> </a:t>
            </a:r>
            <a:r>
              <a:rPr lang="ar-SA" sz="2900" b="1" dirty="0">
                <a:cs typeface="B Nazanin" panose="00000400000000000000" pitchFamily="2" charset="-78"/>
              </a:rPr>
              <a:t>اشتغال</a:t>
            </a:r>
            <a:endParaRPr lang="en-US" sz="2900" b="1" dirty="0">
              <a:cs typeface="B Nazanin" panose="00000400000000000000" pitchFamily="2" charset="-78"/>
            </a:endParaRPr>
          </a:p>
          <a:p>
            <a:pPr algn="justLow" rtl="1">
              <a:lnSpc>
                <a:spcPct val="170000"/>
              </a:lnSpc>
            </a:pP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0" b="28828"/>
          <a:stretch/>
        </p:blipFill>
        <p:spPr>
          <a:xfrm rot="20717768">
            <a:off x="330130" y="1080197"/>
            <a:ext cx="4152326" cy="10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87" y="1319959"/>
            <a:ext cx="7380111" cy="1118442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انواع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کلاس‌های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latin typeface="AP Yekan black" panose="02000503030000020004" pitchFamily="2" charset="-78"/>
                <a:cs typeface="AP Yekan black" panose="02000503030000020004" pitchFamily="2" charset="-78"/>
              </a:rPr>
              <a:t>کاردرمانی</a:t>
            </a:r>
            <a:endParaRPr lang="en-US" dirty="0">
              <a:latin typeface="AP Yekan black" panose="02000503030000020004" pitchFamily="2" charset="-78"/>
              <a:cs typeface="AP Yekan black" panose="02000503030000020004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801" y="2664356"/>
            <a:ext cx="5466422" cy="2734059"/>
          </a:xfrm>
        </p:spPr>
        <p:txBody>
          <a:bodyPr>
            <a:normAutofit fontScale="85000"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Titr" panose="00000700000000000000" pitchFamily="2" charset="-78"/>
              </a:rPr>
              <a:t>کلاس‌هاي فعالیت ‌روزمره زندگی(</a:t>
            </a:r>
            <a:r>
              <a:rPr lang="en-US" sz="2400" dirty="0" smtClean="0">
                <a:cs typeface="B Titr" panose="00000700000000000000" pitchFamily="2" charset="-78"/>
              </a:rPr>
              <a:t>ADL</a:t>
            </a:r>
            <a:r>
              <a:rPr lang="fa-IR" sz="2400" dirty="0" smtClean="0">
                <a:cs typeface="B Titr" panose="00000700000000000000" pitchFamily="2" charset="-78"/>
              </a:rPr>
              <a:t>)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Titr" panose="00000700000000000000" pitchFamily="2" charset="-78"/>
              </a:rPr>
              <a:t>کلاس‌های هنر درمانی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Titr" panose="00000700000000000000" pitchFamily="2" charset="-78"/>
              </a:rPr>
              <a:t>كلاس مهارت‌هاي دركي-حركتي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Titr" panose="00000700000000000000" pitchFamily="2" charset="-78"/>
              </a:rPr>
              <a:t>كلاس ‌مهارت‌هاي اجتماعي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cs typeface="B Titr" panose="00000700000000000000" pitchFamily="2" charset="-78"/>
              </a:rPr>
              <a:t>كلاس‌هاي برنامه </a:t>
            </a:r>
            <a:r>
              <a:rPr lang="fa-IR" sz="2400" dirty="0" smtClean="0">
                <a:cs typeface="B Titr" panose="00000700000000000000" pitchFamily="2" charset="-78"/>
              </a:rPr>
              <a:t>ريزي وآشنايي </a:t>
            </a:r>
            <a:r>
              <a:rPr lang="fa-IR" sz="2400" dirty="0" smtClean="0">
                <a:cs typeface="B Titr" panose="00000700000000000000" pitchFamily="2" charset="-78"/>
              </a:rPr>
              <a:t>با اشتغال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2400" dirty="0" smtClean="0">
              <a:cs typeface="B Sina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8" y="5078045"/>
            <a:ext cx="1375184" cy="1431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228" y="322709"/>
            <a:ext cx="1375184" cy="1431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7975223" y="2706748"/>
            <a:ext cx="441968" cy="4568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7975223" y="3261002"/>
            <a:ext cx="441968" cy="456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7975223" y="3802953"/>
            <a:ext cx="441968" cy="456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7975223" y="4330597"/>
            <a:ext cx="441968" cy="4568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13345" r="31077" b="61536"/>
          <a:stretch/>
        </p:blipFill>
        <p:spPr>
          <a:xfrm>
            <a:off x="7975223" y="4924431"/>
            <a:ext cx="441968" cy="4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2844</TotalTime>
  <Words>2320</Words>
  <Application>Microsoft Office PowerPoint</Application>
  <PresentationFormat>Custom</PresentationFormat>
  <Paragraphs>85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معرفي  خدمات كاردرماني مركز روزانه توانبخشي اَبر مركز آموزشي درماني روانپزشكي ايران</vt:lpstr>
      <vt:lpstr>مرکز روزانه توانبخشی</vt:lpstr>
      <vt:lpstr>توانبخشی روانی-اجتماعی</vt:lpstr>
      <vt:lpstr>PowerPoint Presentation</vt:lpstr>
      <vt:lpstr>PowerPoint Presentation</vt:lpstr>
      <vt:lpstr>PowerPoint Presentation</vt:lpstr>
      <vt:lpstr>کاردرمانی</vt:lpstr>
      <vt:lpstr>اهداف و برنامه‌های کاردرمانی</vt:lpstr>
      <vt:lpstr>انواع کلاس‌های کاردرمانی</vt:lpstr>
      <vt:lpstr>کلاس‌های آموزش مهارت‌های روزمره زندگی (ADL) Activity Daily of Living   </vt:lpstr>
      <vt:lpstr>کلاس‌ فعالیت‌های هدفمند با استفاده از هنردرمانی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کلاس‌های برنامه‌ريزی و اشتغال  </vt:lpstr>
      <vt:lpstr>PowerPoint Presentation</vt:lpstr>
      <vt:lpstr>ارتباط با  خيريه «انجمن حمايت از بيماران و بيمارستان روانپزشكي ايران»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appuser</cp:lastModifiedBy>
  <cp:revision>188</cp:revision>
  <dcterms:created xsi:type="dcterms:W3CDTF">2021-09-01T03:32:11Z</dcterms:created>
  <dcterms:modified xsi:type="dcterms:W3CDTF">2025-03-05T05:25:33Z</dcterms:modified>
</cp:coreProperties>
</file>